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heme/themeOverride3.xml" ContentType="application/vnd.openxmlformats-officedocument.themeOverr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theme/themeOverride4.xml" ContentType="application/vnd.openxmlformats-officedocument.themeOverride+xml"/>
  <Override PartName="/ppt/tags/tag41.xml" ContentType="application/vnd.openxmlformats-officedocument.presentationml.tags+xml"/>
  <Override PartName="/ppt/notesSlides/notesSlide39.xml" ContentType="application/vnd.openxmlformats-officedocument.presentationml.notesSlide+xml"/>
  <Override PartName="/ppt/tags/tag42.xml" ContentType="application/vnd.openxmlformats-officedocument.presentationml.tags+xml"/>
  <Override PartName="/ppt/notesSlides/notesSlide4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47"/>
  </p:notesMasterIdLst>
  <p:sldIdLst>
    <p:sldId id="361" r:id="rId2"/>
    <p:sldId id="381" r:id="rId3"/>
    <p:sldId id="382" r:id="rId4"/>
    <p:sldId id="383" r:id="rId5"/>
    <p:sldId id="384" r:id="rId6"/>
    <p:sldId id="351" r:id="rId7"/>
    <p:sldId id="365" r:id="rId8"/>
    <p:sldId id="403" r:id="rId9"/>
    <p:sldId id="404" r:id="rId10"/>
    <p:sldId id="362" r:id="rId11"/>
    <p:sldId id="366" r:id="rId12"/>
    <p:sldId id="385" r:id="rId13"/>
    <p:sldId id="387" r:id="rId14"/>
    <p:sldId id="388" r:id="rId15"/>
    <p:sldId id="389" r:id="rId16"/>
    <p:sldId id="395" r:id="rId17"/>
    <p:sldId id="390" r:id="rId18"/>
    <p:sldId id="391" r:id="rId19"/>
    <p:sldId id="392" r:id="rId20"/>
    <p:sldId id="393" r:id="rId21"/>
    <p:sldId id="394" r:id="rId22"/>
    <p:sldId id="396" r:id="rId23"/>
    <p:sldId id="363" r:id="rId24"/>
    <p:sldId id="364" r:id="rId25"/>
    <p:sldId id="368" r:id="rId26"/>
    <p:sldId id="405" r:id="rId27"/>
    <p:sldId id="377" r:id="rId28"/>
    <p:sldId id="397" r:id="rId29"/>
    <p:sldId id="378" r:id="rId30"/>
    <p:sldId id="379" r:id="rId31"/>
    <p:sldId id="380" r:id="rId32"/>
    <p:sldId id="369" r:id="rId33"/>
    <p:sldId id="400" r:id="rId34"/>
    <p:sldId id="367" r:id="rId35"/>
    <p:sldId id="370" r:id="rId36"/>
    <p:sldId id="371" r:id="rId37"/>
    <p:sldId id="372" r:id="rId38"/>
    <p:sldId id="373" r:id="rId39"/>
    <p:sldId id="374" r:id="rId40"/>
    <p:sldId id="401" r:id="rId41"/>
    <p:sldId id="376" r:id="rId42"/>
    <p:sldId id="375" r:id="rId43"/>
    <p:sldId id="398" r:id="rId44"/>
    <p:sldId id="399" r:id="rId45"/>
    <p:sldId id="350" r:id="rId46"/>
  </p:sldIdLst>
  <p:sldSz cx="9144000" cy="6858000" type="screen4x3"/>
  <p:notesSz cx="6858000" cy="9144000"/>
  <p:custDataLst>
    <p:tags r:id="rId48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7D"/>
    <a:srgbClr val="E68010"/>
    <a:srgbClr val="FC2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56780" autoAdjust="0"/>
  </p:normalViewPr>
  <p:slideViewPr>
    <p:cSldViewPr>
      <p:cViewPr>
        <p:scale>
          <a:sx n="40" d="100"/>
          <a:sy n="40" d="100"/>
        </p:scale>
        <p:origin x="-3684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D64B9C-9B6C-4BB9-BDB8-0339DA8F27A8}" type="doc">
      <dgm:prSet loTypeId="urn:microsoft.com/office/officeart/2011/layout/HexagonRadial#1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7DA6780-7137-407F-8E9F-187CAC494246}">
      <dgm:prSet phldrT="[文字]" custT="1"/>
      <dgm:spPr/>
      <dgm:t>
        <a:bodyPr/>
        <a:lstStyle/>
        <a:p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你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1826D345-02EB-49E1-93FB-6200D8156E34}" type="parTrans" cxnId="{8288D8FD-55F8-4926-9C2A-B54FB39F3C60}">
      <dgm:prSet/>
      <dgm:spPr/>
      <dgm:t>
        <a:bodyPr/>
        <a:lstStyle/>
        <a:p>
          <a:endParaRPr lang="zh-TW" altLang="en-US"/>
        </a:p>
      </dgm:t>
    </dgm:pt>
    <dgm:pt modelId="{B3529F73-920F-4882-A782-E2C628041DE7}" type="sibTrans" cxnId="{8288D8FD-55F8-4926-9C2A-B54FB39F3C60}">
      <dgm:prSet/>
      <dgm:spPr/>
      <dgm:t>
        <a:bodyPr/>
        <a:lstStyle/>
        <a:p>
          <a:endParaRPr lang="zh-TW" altLang="en-US"/>
        </a:p>
      </dgm:t>
    </dgm:pt>
    <dgm:pt modelId="{5AC2BF06-C4AB-41B6-82E4-C825D230F9D1}">
      <dgm:prSet phldrT="[文字]" custT="1"/>
      <dgm:spPr/>
      <dgm:t>
        <a:bodyPr/>
        <a:lstStyle/>
        <a:p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就醫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9EA5B50-38D3-4D71-95AC-F6096991C156}" type="parTrans" cxnId="{86BDDF2E-D9A3-4924-BDF3-D552A3C74DA4}">
      <dgm:prSet/>
      <dgm:spPr/>
      <dgm:t>
        <a:bodyPr/>
        <a:lstStyle/>
        <a:p>
          <a:endParaRPr lang="zh-TW" altLang="en-US"/>
        </a:p>
      </dgm:t>
    </dgm:pt>
    <dgm:pt modelId="{BF230F10-D553-4764-A89E-86050AEE26D1}" type="sibTrans" cxnId="{86BDDF2E-D9A3-4924-BDF3-D552A3C74DA4}">
      <dgm:prSet/>
      <dgm:spPr/>
      <dgm:t>
        <a:bodyPr/>
        <a:lstStyle/>
        <a:p>
          <a:endParaRPr lang="zh-TW" altLang="en-US"/>
        </a:p>
      </dgm:t>
    </dgm:pt>
    <dgm:pt modelId="{D70E8DA4-E329-485F-8D5A-6291CCFFDC1F}">
      <dgm:prSet phldrT="[文字]" custT="1"/>
      <dgm:spPr/>
      <dgm:t>
        <a:bodyPr/>
        <a:lstStyle/>
        <a:p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就學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7E5F5390-25E6-40C2-9B83-60192CFB0ED0}" type="parTrans" cxnId="{A5415BF4-DE72-4104-AB56-8AD647C7FE10}">
      <dgm:prSet/>
      <dgm:spPr/>
      <dgm:t>
        <a:bodyPr/>
        <a:lstStyle/>
        <a:p>
          <a:endParaRPr lang="zh-TW" altLang="en-US"/>
        </a:p>
      </dgm:t>
    </dgm:pt>
    <dgm:pt modelId="{C69FD6C8-C504-4B6E-90E9-BE262FDE5EAD}" type="sibTrans" cxnId="{A5415BF4-DE72-4104-AB56-8AD647C7FE10}">
      <dgm:prSet/>
      <dgm:spPr/>
      <dgm:t>
        <a:bodyPr/>
        <a:lstStyle/>
        <a:p>
          <a:endParaRPr lang="zh-TW" altLang="en-US"/>
        </a:p>
      </dgm:t>
    </dgm:pt>
    <dgm:pt modelId="{4D650FB6-F2F0-4027-81A2-9BE46283100F}">
      <dgm:prSet phldrT="[文字]" custT="1"/>
      <dgm:spPr/>
      <dgm:t>
        <a:bodyPr/>
        <a:lstStyle/>
        <a:p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就業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CB8BADF6-102A-43AA-9C16-59F99256E63B}" type="parTrans" cxnId="{D4466B06-F373-4724-BB6E-1F1F76418323}">
      <dgm:prSet/>
      <dgm:spPr/>
      <dgm:t>
        <a:bodyPr/>
        <a:lstStyle/>
        <a:p>
          <a:endParaRPr lang="zh-TW" altLang="en-US"/>
        </a:p>
      </dgm:t>
    </dgm:pt>
    <dgm:pt modelId="{FBEA4AD8-5D31-47A0-91C7-02DE44E16A51}" type="sibTrans" cxnId="{D4466B06-F373-4724-BB6E-1F1F76418323}">
      <dgm:prSet/>
      <dgm:spPr/>
      <dgm:t>
        <a:bodyPr/>
        <a:lstStyle/>
        <a:p>
          <a:endParaRPr lang="zh-TW" altLang="en-US"/>
        </a:p>
      </dgm:t>
    </dgm:pt>
    <dgm:pt modelId="{8102020C-60F4-40D3-B2AF-480F9A53B932}">
      <dgm:prSet phldrT="[文字]" custT="1"/>
      <dgm:spPr/>
      <dgm:t>
        <a:bodyPr/>
        <a:lstStyle/>
        <a:p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就養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DFBA006F-257A-496D-94A5-B96D898455D5}" type="parTrans" cxnId="{BC6543C6-31B6-4138-9F44-F60F339917E1}">
      <dgm:prSet/>
      <dgm:spPr/>
      <dgm:t>
        <a:bodyPr/>
        <a:lstStyle/>
        <a:p>
          <a:endParaRPr lang="zh-TW" altLang="en-US"/>
        </a:p>
      </dgm:t>
    </dgm:pt>
    <dgm:pt modelId="{2D81F356-D7E5-49AD-AD26-5AA2E1EC5079}" type="sibTrans" cxnId="{BC6543C6-31B6-4138-9F44-F60F339917E1}">
      <dgm:prSet/>
      <dgm:spPr/>
      <dgm:t>
        <a:bodyPr/>
        <a:lstStyle/>
        <a:p>
          <a:endParaRPr lang="zh-TW" altLang="en-US"/>
        </a:p>
      </dgm:t>
    </dgm:pt>
    <dgm:pt modelId="{2970F05D-DD4E-45A3-BD3A-0B20B0B6B49E}">
      <dgm:prSet phldrT="[文字]" custT="1"/>
      <dgm:spPr/>
      <dgm:t>
        <a:bodyPr/>
        <a:lstStyle/>
        <a:p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C2B78342-CA09-4C0B-B0B6-4446427504DE}" type="parTrans" cxnId="{D2BA173F-D896-42F9-9D3B-A1E957E40E44}">
      <dgm:prSet/>
      <dgm:spPr/>
      <dgm:t>
        <a:bodyPr/>
        <a:lstStyle/>
        <a:p>
          <a:endParaRPr lang="zh-TW" altLang="en-US"/>
        </a:p>
      </dgm:t>
    </dgm:pt>
    <dgm:pt modelId="{0AD8DC63-F211-4AC6-A605-8F049FE93B5C}" type="sibTrans" cxnId="{D2BA173F-D896-42F9-9D3B-A1E957E40E44}">
      <dgm:prSet/>
      <dgm:spPr/>
      <dgm:t>
        <a:bodyPr/>
        <a:lstStyle/>
        <a:p>
          <a:endParaRPr lang="zh-TW" altLang="en-US"/>
        </a:p>
      </dgm:t>
    </dgm:pt>
    <dgm:pt modelId="{82D78D3D-8E6B-42C7-AC64-7CA81511BC97}">
      <dgm:prSet phldrT="[文字]" custT="1"/>
      <dgm:spPr/>
      <dgm:t>
        <a:bodyPr/>
        <a:lstStyle/>
        <a:p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心靈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D95A05CF-E072-4FD7-9D0B-D93DA12A470C}" type="parTrans" cxnId="{1C73E85F-33F7-48FF-80B7-E774E86D7E87}">
      <dgm:prSet/>
      <dgm:spPr/>
      <dgm:t>
        <a:bodyPr/>
        <a:lstStyle/>
        <a:p>
          <a:endParaRPr lang="zh-TW" altLang="en-US"/>
        </a:p>
      </dgm:t>
    </dgm:pt>
    <dgm:pt modelId="{748412D7-0F3C-472D-97D4-C776D4800B2F}" type="sibTrans" cxnId="{1C73E85F-33F7-48FF-80B7-E774E86D7E87}">
      <dgm:prSet/>
      <dgm:spPr/>
      <dgm:t>
        <a:bodyPr/>
        <a:lstStyle/>
        <a:p>
          <a:endParaRPr lang="zh-TW" altLang="en-US"/>
        </a:p>
      </dgm:t>
    </dgm:pt>
    <dgm:pt modelId="{6380DC10-D64A-4C26-92F5-56BAA2A55392}" type="pres">
      <dgm:prSet presAssocID="{50D64B9C-9B6C-4BB9-BDB8-0339DA8F27A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B09B45E-3C0D-40FB-8383-0EA374FDB2DA}" type="pres">
      <dgm:prSet presAssocID="{97DA6780-7137-407F-8E9F-187CAC49424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zh-TW" altLang="en-US"/>
        </a:p>
      </dgm:t>
    </dgm:pt>
    <dgm:pt modelId="{9DD8F8FA-1249-4DBA-A45A-082A29821B09}" type="pres">
      <dgm:prSet presAssocID="{5AC2BF06-C4AB-41B6-82E4-C825D230F9D1}" presName="Accent1" presStyleCnt="0"/>
      <dgm:spPr/>
    </dgm:pt>
    <dgm:pt modelId="{8A1A99E3-1325-412F-9598-B00247DD2A4F}" type="pres">
      <dgm:prSet presAssocID="{5AC2BF06-C4AB-41B6-82E4-C825D230F9D1}" presName="Accent" presStyleLbl="bgShp" presStyleIdx="0" presStyleCnt="6"/>
      <dgm:spPr/>
    </dgm:pt>
    <dgm:pt modelId="{929A6169-AF8C-4C1A-8522-BDE6E098D257}" type="pres">
      <dgm:prSet presAssocID="{5AC2BF06-C4AB-41B6-82E4-C825D230F9D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36974D-F179-44A8-A6A9-82BD5C5BCD35}" type="pres">
      <dgm:prSet presAssocID="{D70E8DA4-E329-485F-8D5A-6291CCFFDC1F}" presName="Accent2" presStyleCnt="0"/>
      <dgm:spPr/>
    </dgm:pt>
    <dgm:pt modelId="{D3A435B3-1351-449F-9834-5D3CE0BC3054}" type="pres">
      <dgm:prSet presAssocID="{D70E8DA4-E329-485F-8D5A-6291CCFFDC1F}" presName="Accent" presStyleLbl="bgShp" presStyleIdx="1" presStyleCnt="6"/>
      <dgm:spPr/>
      <dgm:t>
        <a:bodyPr/>
        <a:lstStyle/>
        <a:p>
          <a:endParaRPr lang="zh-TW" altLang="en-US"/>
        </a:p>
      </dgm:t>
    </dgm:pt>
    <dgm:pt modelId="{7898101D-1CA1-475A-BABF-5E6C68F4FC68}" type="pres">
      <dgm:prSet presAssocID="{D70E8DA4-E329-485F-8D5A-6291CCFFDC1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6B7FC5-A063-4C09-85E6-049AB0A0E42E}" type="pres">
      <dgm:prSet presAssocID="{4D650FB6-F2F0-4027-81A2-9BE46283100F}" presName="Accent3" presStyleCnt="0"/>
      <dgm:spPr/>
    </dgm:pt>
    <dgm:pt modelId="{262A1478-4B4C-4D97-BC58-B3652DF40D94}" type="pres">
      <dgm:prSet presAssocID="{4D650FB6-F2F0-4027-81A2-9BE46283100F}" presName="Accent" presStyleLbl="bgShp" presStyleIdx="2" presStyleCnt="6"/>
      <dgm:spPr/>
      <dgm:t>
        <a:bodyPr/>
        <a:lstStyle/>
        <a:p>
          <a:endParaRPr lang="zh-TW" altLang="en-US"/>
        </a:p>
      </dgm:t>
    </dgm:pt>
    <dgm:pt modelId="{3707E7D8-DF7E-4BBE-BAE8-C3C8ADFCAF5E}" type="pres">
      <dgm:prSet presAssocID="{4D650FB6-F2F0-4027-81A2-9BE46283100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78311C-1C8B-411E-8D0D-A7AAFDF8C93B}" type="pres">
      <dgm:prSet presAssocID="{8102020C-60F4-40D3-B2AF-480F9A53B932}" presName="Accent4" presStyleCnt="0"/>
      <dgm:spPr/>
    </dgm:pt>
    <dgm:pt modelId="{11E16A09-6AFA-4C95-89AB-23911F937672}" type="pres">
      <dgm:prSet presAssocID="{8102020C-60F4-40D3-B2AF-480F9A53B932}" presName="Accent" presStyleLbl="bgShp" presStyleIdx="3" presStyleCnt="6"/>
      <dgm:spPr/>
      <dgm:t>
        <a:bodyPr/>
        <a:lstStyle/>
        <a:p>
          <a:endParaRPr lang="zh-TW" altLang="en-US"/>
        </a:p>
      </dgm:t>
    </dgm:pt>
    <dgm:pt modelId="{BE957D36-8E0C-43F7-951C-D8E3509B60BC}" type="pres">
      <dgm:prSet presAssocID="{8102020C-60F4-40D3-B2AF-480F9A53B93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8C8388-20B5-45DF-BC17-0EF48C62212C}" type="pres">
      <dgm:prSet presAssocID="{2970F05D-DD4E-45A3-BD3A-0B20B0B6B49E}" presName="Accent5" presStyleCnt="0"/>
      <dgm:spPr/>
    </dgm:pt>
    <dgm:pt modelId="{158D30B8-9377-4EA3-88D4-530C633E5302}" type="pres">
      <dgm:prSet presAssocID="{2970F05D-DD4E-45A3-BD3A-0B20B0B6B49E}" presName="Accent" presStyleLbl="bgShp" presStyleIdx="4" presStyleCnt="6"/>
      <dgm:spPr/>
      <dgm:t>
        <a:bodyPr/>
        <a:lstStyle/>
        <a:p>
          <a:endParaRPr lang="zh-TW" altLang="en-US"/>
        </a:p>
      </dgm:t>
    </dgm:pt>
    <dgm:pt modelId="{CBEBD5D3-E7FA-420D-8E37-79D2BA8FC24B}" type="pres">
      <dgm:prSet presAssocID="{2970F05D-DD4E-45A3-BD3A-0B20B0B6B49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5A0CF1-AFFA-4225-BF32-19F3A7AD0C23}" type="pres">
      <dgm:prSet presAssocID="{82D78D3D-8E6B-42C7-AC64-7CA81511BC97}" presName="Accent6" presStyleCnt="0"/>
      <dgm:spPr/>
    </dgm:pt>
    <dgm:pt modelId="{0FA11665-7BAE-4247-898E-B72D132FCACC}" type="pres">
      <dgm:prSet presAssocID="{82D78D3D-8E6B-42C7-AC64-7CA81511BC97}" presName="Accent" presStyleLbl="bgShp" presStyleIdx="5" presStyleCnt="6"/>
      <dgm:spPr/>
      <dgm:t>
        <a:bodyPr/>
        <a:lstStyle/>
        <a:p>
          <a:endParaRPr lang="zh-TW" altLang="en-US"/>
        </a:p>
      </dgm:t>
    </dgm:pt>
    <dgm:pt modelId="{F1AEB6F9-1064-4511-8E75-FCC8975CF443}" type="pres">
      <dgm:prSet presAssocID="{82D78D3D-8E6B-42C7-AC64-7CA81511BC9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B65CE5F-34BC-754D-B84E-93CAD7BDBF61}" type="presOf" srcId="{8102020C-60F4-40D3-B2AF-480F9A53B932}" destId="{BE957D36-8E0C-43F7-951C-D8E3509B60BC}" srcOrd="0" destOrd="0" presId="urn:microsoft.com/office/officeart/2011/layout/HexagonRadial#1"/>
    <dgm:cxn modelId="{D4466B06-F373-4724-BB6E-1F1F76418323}" srcId="{97DA6780-7137-407F-8E9F-187CAC494246}" destId="{4D650FB6-F2F0-4027-81A2-9BE46283100F}" srcOrd="2" destOrd="0" parTransId="{CB8BADF6-102A-43AA-9C16-59F99256E63B}" sibTransId="{FBEA4AD8-5D31-47A0-91C7-02DE44E16A51}"/>
    <dgm:cxn modelId="{E181AB04-384A-F145-9D27-22C9D9CF5AFC}" type="presOf" srcId="{50D64B9C-9B6C-4BB9-BDB8-0339DA8F27A8}" destId="{6380DC10-D64A-4C26-92F5-56BAA2A55392}" srcOrd="0" destOrd="0" presId="urn:microsoft.com/office/officeart/2011/layout/HexagonRadial#1"/>
    <dgm:cxn modelId="{1F25B659-9194-4244-954D-F2DD346C7CC0}" type="presOf" srcId="{D70E8DA4-E329-485F-8D5A-6291CCFFDC1F}" destId="{7898101D-1CA1-475A-BABF-5E6C68F4FC68}" srcOrd="0" destOrd="0" presId="urn:microsoft.com/office/officeart/2011/layout/HexagonRadial#1"/>
    <dgm:cxn modelId="{8288D8FD-55F8-4926-9C2A-B54FB39F3C60}" srcId="{50D64B9C-9B6C-4BB9-BDB8-0339DA8F27A8}" destId="{97DA6780-7137-407F-8E9F-187CAC494246}" srcOrd="0" destOrd="0" parTransId="{1826D345-02EB-49E1-93FB-6200D8156E34}" sibTransId="{B3529F73-920F-4882-A782-E2C628041DE7}"/>
    <dgm:cxn modelId="{86BDDF2E-D9A3-4924-BDF3-D552A3C74DA4}" srcId="{97DA6780-7137-407F-8E9F-187CAC494246}" destId="{5AC2BF06-C4AB-41B6-82E4-C825D230F9D1}" srcOrd="0" destOrd="0" parTransId="{69EA5B50-38D3-4D71-95AC-F6096991C156}" sibTransId="{BF230F10-D553-4764-A89E-86050AEE26D1}"/>
    <dgm:cxn modelId="{8DD90475-109E-C249-9C03-3E150A0BE3AE}" type="presOf" srcId="{97DA6780-7137-407F-8E9F-187CAC494246}" destId="{8B09B45E-3C0D-40FB-8383-0EA374FDB2DA}" srcOrd="0" destOrd="0" presId="urn:microsoft.com/office/officeart/2011/layout/HexagonRadial#1"/>
    <dgm:cxn modelId="{D2BA173F-D896-42F9-9D3B-A1E957E40E44}" srcId="{97DA6780-7137-407F-8E9F-187CAC494246}" destId="{2970F05D-DD4E-45A3-BD3A-0B20B0B6B49E}" srcOrd="4" destOrd="0" parTransId="{C2B78342-CA09-4C0B-B0B6-4446427504DE}" sibTransId="{0AD8DC63-F211-4AC6-A605-8F049FE93B5C}"/>
    <dgm:cxn modelId="{BF7CD0BE-95E0-9345-A203-FFA7B8264213}" type="presOf" srcId="{82D78D3D-8E6B-42C7-AC64-7CA81511BC97}" destId="{F1AEB6F9-1064-4511-8E75-FCC8975CF443}" srcOrd="0" destOrd="0" presId="urn:microsoft.com/office/officeart/2011/layout/HexagonRadial#1"/>
    <dgm:cxn modelId="{187C345A-8618-4641-A560-2965C20C6192}" type="presOf" srcId="{4D650FB6-F2F0-4027-81A2-9BE46283100F}" destId="{3707E7D8-DF7E-4BBE-BAE8-C3C8ADFCAF5E}" srcOrd="0" destOrd="0" presId="urn:microsoft.com/office/officeart/2011/layout/HexagonRadial#1"/>
    <dgm:cxn modelId="{A5415BF4-DE72-4104-AB56-8AD647C7FE10}" srcId="{97DA6780-7137-407F-8E9F-187CAC494246}" destId="{D70E8DA4-E329-485F-8D5A-6291CCFFDC1F}" srcOrd="1" destOrd="0" parTransId="{7E5F5390-25E6-40C2-9B83-60192CFB0ED0}" sibTransId="{C69FD6C8-C504-4B6E-90E9-BE262FDE5EAD}"/>
    <dgm:cxn modelId="{96D74E65-49F0-8F44-9D85-3D26CB914A6E}" type="presOf" srcId="{5AC2BF06-C4AB-41B6-82E4-C825D230F9D1}" destId="{929A6169-AF8C-4C1A-8522-BDE6E098D257}" srcOrd="0" destOrd="0" presId="urn:microsoft.com/office/officeart/2011/layout/HexagonRadial#1"/>
    <dgm:cxn modelId="{BB297F4C-28FD-E549-A01B-D25AEEB54EDE}" type="presOf" srcId="{2970F05D-DD4E-45A3-BD3A-0B20B0B6B49E}" destId="{CBEBD5D3-E7FA-420D-8E37-79D2BA8FC24B}" srcOrd="0" destOrd="0" presId="urn:microsoft.com/office/officeart/2011/layout/HexagonRadial#1"/>
    <dgm:cxn modelId="{BC6543C6-31B6-4138-9F44-F60F339917E1}" srcId="{97DA6780-7137-407F-8E9F-187CAC494246}" destId="{8102020C-60F4-40D3-B2AF-480F9A53B932}" srcOrd="3" destOrd="0" parTransId="{DFBA006F-257A-496D-94A5-B96D898455D5}" sibTransId="{2D81F356-D7E5-49AD-AD26-5AA2E1EC5079}"/>
    <dgm:cxn modelId="{1C73E85F-33F7-48FF-80B7-E774E86D7E87}" srcId="{97DA6780-7137-407F-8E9F-187CAC494246}" destId="{82D78D3D-8E6B-42C7-AC64-7CA81511BC97}" srcOrd="5" destOrd="0" parTransId="{D95A05CF-E072-4FD7-9D0B-D93DA12A470C}" sibTransId="{748412D7-0F3C-472D-97D4-C776D4800B2F}"/>
    <dgm:cxn modelId="{F31B639E-92EE-9245-A730-01AFFA09756C}" type="presParOf" srcId="{6380DC10-D64A-4C26-92F5-56BAA2A55392}" destId="{8B09B45E-3C0D-40FB-8383-0EA374FDB2DA}" srcOrd="0" destOrd="0" presId="urn:microsoft.com/office/officeart/2011/layout/HexagonRadial#1"/>
    <dgm:cxn modelId="{E5A47B70-FEE5-F749-8636-B90B72F2EE42}" type="presParOf" srcId="{6380DC10-D64A-4C26-92F5-56BAA2A55392}" destId="{9DD8F8FA-1249-4DBA-A45A-082A29821B09}" srcOrd="1" destOrd="0" presId="urn:microsoft.com/office/officeart/2011/layout/HexagonRadial#1"/>
    <dgm:cxn modelId="{C894889F-C74A-8E44-A3B3-2DB1CE7FCF37}" type="presParOf" srcId="{9DD8F8FA-1249-4DBA-A45A-082A29821B09}" destId="{8A1A99E3-1325-412F-9598-B00247DD2A4F}" srcOrd="0" destOrd="0" presId="urn:microsoft.com/office/officeart/2011/layout/HexagonRadial#1"/>
    <dgm:cxn modelId="{E1864059-B4A0-0048-8C84-14B85C3E8F30}" type="presParOf" srcId="{6380DC10-D64A-4C26-92F5-56BAA2A55392}" destId="{929A6169-AF8C-4C1A-8522-BDE6E098D257}" srcOrd="2" destOrd="0" presId="urn:microsoft.com/office/officeart/2011/layout/HexagonRadial#1"/>
    <dgm:cxn modelId="{538D3B0A-75C8-0C4A-8175-E33921A78C1B}" type="presParOf" srcId="{6380DC10-D64A-4C26-92F5-56BAA2A55392}" destId="{7436974D-F179-44A8-A6A9-82BD5C5BCD35}" srcOrd="3" destOrd="0" presId="urn:microsoft.com/office/officeart/2011/layout/HexagonRadial#1"/>
    <dgm:cxn modelId="{AA5F9800-C0FD-CF43-A161-97DB0912843A}" type="presParOf" srcId="{7436974D-F179-44A8-A6A9-82BD5C5BCD35}" destId="{D3A435B3-1351-449F-9834-5D3CE0BC3054}" srcOrd="0" destOrd="0" presId="urn:microsoft.com/office/officeart/2011/layout/HexagonRadial#1"/>
    <dgm:cxn modelId="{70A33775-814A-CA4B-8AFB-17727F9853C6}" type="presParOf" srcId="{6380DC10-D64A-4C26-92F5-56BAA2A55392}" destId="{7898101D-1CA1-475A-BABF-5E6C68F4FC68}" srcOrd="4" destOrd="0" presId="urn:microsoft.com/office/officeart/2011/layout/HexagonRadial#1"/>
    <dgm:cxn modelId="{926BB733-781C-1949-A1A8-04BB35196957}" type="presParOf" srcId="{6380DC10-D64A-4C26-92F5-56BAA2A55392}" destId="{516B7FC5-A063-4C09-85E6-049AB0A0E42E}" srcOrd="5" destOrd="0" presId="urn:microsoft.com/office/officeart/2011/layout/HexagonRadial#1"/>
    <dgm:cxn modelId="{2FA3F0D5-8F25-1F46-BB52-DC5DEC7B8F50}" type="presParOf" srcId="{516B7FC5-A063-4C09-85E6-049AB0A0E42E}" destId="{262A1478-4B4C-4D97-BC58-B3652DF40D94}" srcOrd="0" destOrd="0" presId="urn:microsoft.com/office/officeart/2011/layout/HexagonRadial#1"/>
    <dgm:cxn modelId="{7FCFB764-1EDF-C24E-9344-AA0ED7EC36B7}" type="presParOf" srcId="{6380DC10-D64A-4C26-92F5-56BAA2A55392}" destId="{3707E7D8-DF7E-4BBE-BAE8-C3C8ADFCAF5E}" srcOrd="6" destOrd="0" presId="urn:microsoft.com/office/officeart/2011/layout/HexagonRadial#1"/>
    <dgm:cxn modelId="{0F55C819-7AFA-C045-93B4-371210A89DED}" type="presParOf" srcId="{6380DC10-D64A-4C26-92F5-56BAA2A55392}" destId="{CC78311C-1C8B-411E-8D0D-A7AAFDF8C93B}" srcOrd="7" destOrd="0" presId="urn:microsoft.com/office/officeart/2011/layout/HexagonRadial#1"/>
    <dgm:cxn modelId="{E8AFCD60-D4BE-EE4C-806B-CEA6DA4E58F2}" type="presParOf" srcId="{CC78311C-1C8B-411E-8D0D-A7AAFDF8C93B}" destId="{11E16A09-6AFA-4C95-89AB-23911F937672}" srcOrd="0" destOrd="0" presId="urn:microsoft.com/office/officeart/2011/layout/HexagonRadial#1"/>
    <dgm:cxn modelId="{C4A8C93D-C53A-D14A-9F99-A952F4255542}" type="presParOf" srcId="{6380DC10-D64A-4C26-92F5-56BAA2A55392}" destId="{BE957D36-8E0C-43F7-951C-D8E3509B60BC}" srcOrd="8" destOrd="0" presId="urn:microsoft.com/office/officeart/2011/layout/HexagonRadial#1"/>
    <dgm:cxn modelId="{6BD5FF67-A5E9-FE47-BEB4-9FA078B6D24D}" type="presParOf" srcId="{6380DC10-D64A-4C26-92F5-56BAA2A55392}" destId="{0A8C8388-20B5-45DF-BC17-0EF48C62212C}" srcOrd="9" destOrd="0" presId="urn:microsoft.com/office/officeart/2011/layout/HexagonRadial#1"/>
    <dgm:cxn modelId="{6DE297A3-1A43-5A42-9292-7152DF5D8E45}" type="presParOf" srcId="{0A8C8388-20B5-45DF-BC17-0EF48C62212C}" destId="{158D30B8-9377-4EA3-88D4-530C633E5302}" srcOrd="0" destOrd="0" presId="urn:microsoft.com/office/officeart/2011/layout/HexagonRadial#1"/>
    <dgm:cxn modelId="{8BB3F973-3D07-D740-828A-BF113AD1A21D}" type="presParOf" srcId="{6380DC10-D64A-4C26-92F5-56BAA2A55392}" destId="{CBEBD5D3-E7FA-420D-8E37-79D2BA8FC24B}" srcOrd="10" destOrd="0" presId="urn:microsoft.com/office/officeart/2011/layout/HexagonRadial#1"/>
    <dgm:cxn modelId="{62001348-7A76-1A4A-B23A-11E21761CD45}" type="presParOf" srcId="{6380DC10-D64A-4C26-92F5-56BAA2A55392}" destId="{E25A0CF1-AFFA-4225-BF32-19F3A7AD0C23}" srcOrd="11" destOrd="0" presId="urn:microsoft.com/office/officeart/2011/layout/HexagonRadial#1"/>
    <dgm:cxn modelId="{049D53A4-B121-1B46-BE25-B61849C58249}" type="presParOf" srcId="{E25A0CF1-AFFA-4225-BF32-19F3A7AD0C23}" destId="{0FA11665-7BAE-4247-898E-B72D132FCACC}" srcOrd="0" destOrd="0" presId="urn:microsoft.com/office/officeart/2011/layout/HexagonRadial#1"/>
    <dgm:cxn modelId="{E4506901-25F7-004C-8E01-170284639FB8}" type="presParOf" srcId="{6380DC10-D64A-4C26-92F5-56BAA2A55392}" destId="{F1AEB6F9-1064-4511-8E75-FCC8975CF443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9B45E-3C0D-40FB-8383-0EA374FDB2DA}">
      <dsp:nvSpPr>
        <dsp:cNvPr id="0" name=""/>
        <dsp:cNvSpPr/>
      </dsp:nvSpPr>
      <dsp:spPr>
        <a:xfrm>
          <a:off x="2614003" y="1468565"/>
          <a:ext cx="1866610" cy="161469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你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923326" y="1736142"/>
        <a:ext cx="1247964" cy="1079539"/>
      </dsp:txXfrm>
    </dsp:sp>
    <dsp:sp modelId="{D3A435B3-1351-449F-9834-5D3CE0BC3054}">
      <dsp:nvSpPr>
        <dsp:cNvPr id="0" name=""/>
        <dsp:cNvSpPr/>
      </dsp:nvSpPr>
      <dsp:spPr>
        <a:xfrm>
          <a:off x="3782860" y="696043"/>
          <a:ext cx="704266" cy="60681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9A6169-AF8C-4C1A-8522-BDE6E098D257}">
      <dsp:nvSpPr>
        <dsp:cNvPr id="0" name=""/>
        <dsp:cNvSpPr/>
      </dsp:nvSpPr>
      <dsp:spPr>
        <a:xfrm>
          <a:off x="2785945" y="0"/>
          <a:ext cx="1529674" cy="13233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就醫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039445" y="219307"/>
        <a:ext cx="1022674" cy="884733"/>
      </dsp:txXfrm>
    </dsp:sp>
    <dsp:sp modelId="{262A1478-4B4C-4D97-BC58-B3652DF40D94}">
      <dsp:nvSpPr>
        <dsp:cNvPr id="0" name=""/>
        <dsp:cNvSpPr/>
      </dsp:nvSpPr>
      <dsp:spPr>
        <a:xfrm>
          <a:off x="4604794" y="1830471"/>
          <a:ext cx="704266" cy="60681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98101D-1CA1-475A-BABF-5E6C68F4FC68}">
      <dsp:nvSpPr>
        <dsp:cNvPr id="0" name=""/>
        <dsp:cNvSpPr/>
      </dsp:nvSpPr>
      <dsp:spPr>
        <a:xfrm>
          <a:off x="4188834" y="813947"/>
          <a:ext cx="1529674" cy="13233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就學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4442334" y="1033254"/>
        <a:ext cx="1022674" cy="884733"/>
      </dsp:txXfrm>
    </dsp:sp>
    <dsp:sp modelId="{11E16A09-6AFA-4C95-89AB-23911F937672}">
      <dsp:nvSpPr>
        <dsp:cNvPr id="0" name=""/>
        <dsp:cNvSpPr/>
      </dsp:nvSpPr>
      <dsp:spPr>
        <a:xfrm>
          <a:off x="4033826" y="3111028"/>
          <a:ext cx="704266" cy="60681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07E7D8-DF7E-4BBE-BAE8-C3C8ADFCAF5E}">
      <dsp:nvSpPr>
        <dsp:cNvPr id="0" name=""/>
        <dsp:cNvSpPr/>
      </dsp:nvSpPr>
      <dsp:spPr>
        <a:xfrm>
          <a:off x="4188834" y="2414074"/>
          <a:ext cx="1529674" cy="13233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就業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4442334" y="2633381"/>
        <a:ext cx="1022674" cy="884733"/>
      </dsp:txXfrm>
    </dsp:sp>
    <dsp:sp modelId="{158D30B8-9377-4EA3-88D4-530C633E5302}">
      <dsp:nvSpPr>
        <dsp:cNvPr id="0" name=""/>
        <dsp:cNvSpPr/>
      </dsp:nvSpPr>
      <dsp:spPr>
        <a:xfrm>
          <a:off x="2617477" y="3243954"/>
          <a:ext cx="704266" cy="60681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957D36-8E0C-43F7-951C-D8E3509B60BC}">
      <dsp:nvSpPr>
        <dsp:cNvPr id="0" name=""/>
        <dsp:cNvSpPr/>
      </dsp:nvSpPr>
      <dsp:spPr>
        <a:xfrm>
          <a:off x="2785945" y="3228932"/>
          <a:ext cx="1529674" cy="13233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就養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039445" y="3448239"/>
        <a:ext cx="1022674" cy="884733"/>
      </dsp:txXfrm>
    </dsp:sp>
    <dsp:sp modelId="{0FA11665-7BAE-4247-898E-B72D132FCACC}">
      <dsp:nvSpPr>
        <dsp:cNvPr id="0" name=""/>
        <dsp:cNvSpPr/>
      </dsp:nvSpPr>
      <dsp:spPr>
        <a:xfrm>
          <a:off x="1782083" y="2109981"/>
          <a:ext cx="704266" cy="60681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EBD5D3-E7FA-420D-8E37-79D2BA8FC24B}">
      <dsp:nvSpPr>
        <dsp:cNvPr id="0" name=""/>
        <dsp:cNvSpPr/>
      </dsp:nvSpPr>
      <dsp:spPr>
        <a:xfrm>
          <a:off x="1376543" y="2414984"/>
          <a:ext cx="1529674" cy="13233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630043" y="2634291"/>
        <a:ext cx="1022674" cy="884733"/>
      </dsp:txXfrm>
    </dsp:sp>
    <dsp:sp modelId="{F1AEB6F9-1064-4511-8E75-FCC8975CF443}">
      <dsp:nvSpPr>
        <dsp:cNvPr id="0" name=""/>
        <dsp:cNvSpPr/>
      </dsp:nvSpPr>
      <dsp:spPr>
        <a:xfrm>
          <a:off x="1376543" y="812126"/>
          <a:ext cx="1529674" cy="13233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心靈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630043" y="1031433"/>
        <a:ext cx="1022674" cy="884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六角放射狀"/>
  <dgm:desc val="用來顯示與中心概念或主題相關的連續流程。上限為 6 個階層 2 的圖形。 最適合用在少量文字的情況。 未使用的文字不會出現，但只要切換版面配置，仍然可以使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132041-AF33-4212-9D09-936335A237E8}" type="datetimeFigureOut">
              <a:rPr lang="zh-TW" altLang="en-US"/>
              <a:pPr/>
              <a:t>2015/7/31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9EF4FD-03D4-4080-AF92-B2230C52379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724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100" kern="1200" dirty="0" smtClean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新細明體" charset="0"/>
              </a:rPr>
              <a:t>各位同學好，我們今天要跟大家分享的這堂課程叫做「要玩不藥丸」。最主要的，我們希望能夠讓同學們，學習到一些拒絕毒品的技巧。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070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現在所謂的御宅族，就是整天宅在家裡，沒事情做時，除了滑滑神魔之塔，打一下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LOL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，或是玩爐石戰記之外，還可以做什麼？ 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這樣的空虛感、寂寞感，會導致一些人開始想要去嘗試一些能夠紓壓的工具或是藥物。許多第三級、第四級毒品施用者剛開始只是因為好奇，可是後來為什麼會想要一而再、再而三的去使用？一定是它讓你有一些不一樣的感覺，可能是放鬆。只是，我們在剛開始，不知道這會違反了哪一些法律，或是對身體有什麼樣的傷害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576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當然，很多第三級、第四級毒品施用者會說：「沒有啦，剛開始就好奇啊，玩玩看，結果不小心被抓到了，所以才要來上課」，但也有人說：「沒有啦，我也知道它不好，可是我真的受不了，每次回到家就一個人，我最害怕一個人的感覺，那種空虛、寂寞，是很不舒服的。」此外，還有人使用這些成癮物質的原因，是因為工作壓力太大。我們常看到一些責任制的工作，周一到周五每天上班到晚上八點半、十點半才下班，周六、周日就給自己放鬆一下，所以，有的人就開始去嘗試這樣的成癮物質。使用者多半不清楚，這些成癮物質到底對人體有什麼傷害，單純認為「偶爾用一下，應該還好吧？！」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最後還有一些人，為什麼會去使用這些成癮物質或是所謂的毒品呢？可能不是以上那些原因，而是其他更多、更多的因素，無法一一列舉說明。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80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在什麼樣的狀況下，會再次去接觸這些成癮物質呢？大家可以思考這個問題：「我明明想要戒除，也不想要再去接觸這些毒品，可是為什麼，我還是再次的去使用？」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一般比較常見的是心情低落、情緒不好、覺得很憂鬱、很鬱卒的時候。因為使用愷他命會暫時讓你的自律神經放鬆，所以讓人會想再次去使用，另外，就是煩悶的時候，覺得很煩、很焦躁、不知道做什麼事情的時候，使用了毒品，可以暫時忘卻一些煩惱，以至於很多人常說：我明明想要戒掉了，可是遇到一些生活上的壓力，比如說，開學前後要繳小孩子的註冊費，或是每年要繳稅的時候，突然要繳一筆錢，有經濟壓力；又或者是，整個產業經濟大環境比較不好，被要求放無薪假賺不到錢，還有最近同事都討厭我、排擠我，造成我跟同事相處上，變得比較緊張，以及我的老闆對我的工作永遠都不滿意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……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等等，以上種種情境都有可能讓我們再次地想要去接觸毒品。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除了剛剛講的那些壓力，會再次去接觸毒品的原因，還包括了慶祝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/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慶生。使用者曾自述：「我們平常都沒有再用了，好不容易戒掉，可是今天剛有好朋友找我們去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KTV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慶生，在開心的時候，有人就拿出來說，再來用一下嘛，慶祝你生日，或慶祝你升遷、升官、賺錢。」這時候，朋友的一番不是那麼好的好意，你要怎麼去面對？ 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最後，所謂的好奇，並不是說還不知道什麼是毒品，而是如果又有更新的毒品，人家跟你說：「這個比以前的愷他命更厲害喔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!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或是比大麻更厲害喔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!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」你可能就會想要試試看，什麼叫做更厲害？在好奇心的驅使下，你就會再去接觸一些更有成癮性，或是對身體傷害更大的毒品，這些都是可能讓我們再次去接觸毒品的原因，或是環境。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7343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你覺得你的生活壓力很大嗎？剛剛有提到，一些壓力或者是焦慮、憂鬱，都有可能讓你再次的想要去接觸毒品，可是，如果我們真的想要戒毒，想要戒除這些成癮物質，有什麼樣的方法可以比較健康的紓壓呢？很多毒品施用者都說，如果有一些不用花錢，不用使用毒品，也能夠紓壓的話，我也不想去使用毒品，因為使用毒品可能會被警察抓，可能會對身體有一些傷害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005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前一陣子流行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CANDY CRUSH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，最近流行神魔之塔，這些對於上班族或所有人而言，是打發時間的好方法。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930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之前有新聞媒體提到，如果一直去使用網路遊戲、手機遊戲，有可能會成癮，因為，我們為了追求更高的分數或更高的關卡，花很多時間玩，甚至影響隔天上班，與使用毒品一樣，在某些程度上，如果要達到紓壓的效果，通常在使用愷他命、搖頭丸隔天，會覺得非常疲憊，全身癱軟無力，影響我們生活中的日常作息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587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現在的社會裡，每個人都會有壓力，而你是感到很憂鬱？還是覺得自己是快樂的？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當一個人的壓力，長期無法釋放的時候，可能會變成一種憂鬱的情緒，此時，唯一能想到的就是使用一些放鬆的物質，不管是毒品或其他的東西。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030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43" tIns="44821" rIns="89643" bIns="44821" anchor="b"/>
          <a:lstStyle>
            <a:lvl1pPr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/>
            <a:fld id="{3A99696D-CF0C-4DE6-B9E5-961FE8514777}" type="slidenum">
              <a:rPr lang="zh-TW" altLang="en-US" sz="1200">
                <a:latin typeface="Times New Roman" pitchFamily="18" charset="0"/>
              </a:rPr>
              <a:pPr algn="r"/>
              <a:t>17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什麼叫憂鬱？ 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一般來說，憂鬱的人，常常會覺得心情好煩悶、好低落，整天很空虛、很想哭，並常有以淚洗面的感覺，通常這樣的感覺幾乎會持續一段時間，如有的人原本很喜歡出去騎腳踏車，或是釣魚，但這一陣子卻變得越來越沒有興趣，總覺得很難快樂起來，當然有些人，不是用這樣的方式來表現，而是可能脾氣變得很暴躁、很容易生氣、對任何事都感到不順眼，這些也都是憂鬱情緒的表現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43" tIns="44821" rIns="89643" bIns="44821" anchor="b"/>
          <a:lstStyle>
            <a:lvl1pPr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/>
            <a:fld id="{62709747-0533-4A60-8F74-4B2F0176CA91}" type="slidenum">
              <a:rPr lang="zh-TW" altLang="en-US" sz="1200">
                <a:latin typeface="Times New Roman" pitchFamily="18" charset="0"/>
              </a:rPr>
              <a:pPr algn="r"/>
              <a:t>18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行為部份，一般而言，憂鬱的時候，因為心情不好，動作似乎就變得比較緩慢，像一顆突然間沒氣的氣球，或是沒電的金頂娃娃般。這樣的行為，是一種憂鬱的表現，但不是每個人的表現一樣。前面提到，在情緒的部份，有的人會變得很暴躁，行為的部分，也是一樣，有的人會變得很激動，甚至於不爽就摔東西，把東西全部摔爛，作為洩憤。更嚴重者，會有負向思考，進而產生自殺的行為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43" tIns="44821" rIns="89643" bIns="44821" anchor="b"/>
          <a:lstStyle>
            <a:lvl1pPr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/>
            <a:fld id="{A176F6C6-20B8-4D15-AC49-A41FF659A378}" type="slidenum">
              <a:rPr lang="zh-TW" altLang="en-US" sz="1200">
                <a:latin typeface="Times New Roman" pitchFamily="18" charset="0"/>
              </a:rPr>
              <a:pPr algn="r"/>
              <a:t>19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憂鬱的時候，思考速度會變得緩慢，而且注意力不容易集中，如明明要出門，鑰匙卻沒有帶，以前可以記得的事情，現在卻變得不容易記住。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有些人因為長期情緒低落，導致較難做決定，如我等一下要吃飯？還是吃麵？要不要去圖書館讀書？諸如此類猶豫不決的現象。在憂鬱者的思維裡，有些人會覺得自己活著好像沒什麼用，也做不了什麼事情，反正每次使用毒品就被罵，被抓到以後，被罵得更慘，以至於變得更不開心。</a:t>
            </a:r>
            <a:endParaRPr kumimoji="1"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有些更嚴重者，他會有一些罪惡感，如：你看，那個人發生什麼不好的事情，都是因為我害的、那隻阿貓、阿狗被撞死了，也是我害的。但，其實這些可能跟他完全沒有關係。而這類的人會有一種過份的罪惡感、會有一些自殺的想法，甚至於一些不切實際，較為怪異、負向的思考模式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這堂課主要運用目前健康行為中的一些理論架構，包括健康信念模式、社會認知理論等，作為基礎，增進各位同學對毒品的認知、行為和態度，進而懂得拒絕毒品。 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01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43" tIns="44821" rIns="89643" bIns="44821" anchor="b"/>
          <a:lstStyle>
            <a:lvl1pPr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/>
            <a:fld id="{A47012AE-83D3-4972-B4BD-CBE2A26314C8}" type="slidenum">
              <a:rPr lang="zh-TW" altLang="en-US" sz="1200">
                <a:latin typeface="Times New Roman" pitchFamily="18" charset="0"/>
              </a:rPr>
              <a:pPr algn="r"/>
              <a:t>20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一個人如果長期處於憂鬱的狀況，他的生理節奏會變得混亂，有的人會變得完全不想吃東西，可是有的人會變得很愛吃東西，一直吃、一直吃、一直吃，於是體重就不斷地增加。 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另外，在睡眠部份，如果你今天情緒不好、心情不好，可能家裡發生了一些事情，或是爸爸媽媽吵架，導致出現睡不著的狀況，甚至半夜很容易醒來，那就是所謂的失眠。有些人不是用失眠的方式呈現，而是整天只要躺下去，就不想起床，想著可不可以再吃一顆安眠藥，或是，再使用一次毒品，讓自己放鬆、睡著，這些都是我們所謂憂鬱的生理表現。整個人會變得很疲累，對於任何事情都失去興趣、失去活力，甚至性慾也明顯下降。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43" tIns="44821" rIns="89643" bIns="44821" anchor="b"/>
          <a:lstStyle>
            <a:lvl1pPr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25513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255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/>
            <a:fld id="{2E4EB0F7-0924-4E69-BC13-12048A197B4D}" type="slidenum">
              <a:rPr lang="zh-TW" altLang="en-US" sz="1200">
                <a:latin typeface="Times New Roman" pitchFamily="18" charset="0"/>
              </a:rPr>
              <a:pPr algn="r"/>
              <a:t>21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為什麼要講憂鬱呢？因為很多人憂鬱的時候，會使用一些方式，如毒品或是其他物質，來讓自己達到舒壓、放鬆的效果。可是，憂鬱症狀跟憂鬱症，是不一樣的兩件事情，很多人被老闆罵了，或是遇到不如意的事，都有可能心情不好，那就是所謂的憂鬱症狀。如果憂鬱症狀時間維持較長，可能就會懷疑是否有達到憂鬱症的程度。所以，如果你已經覺得長時間心情不好，又不想繼續使用毒品，則可到醫院尋求醫師的協助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藉由一些藥物治療，或是調整作息，改善負面情緒，進而增加戒除毒品的意願。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有些人可能失戀，或是發生一些比較特殊的狀況，無法向別人述說，比如爸爸媽媽常常吵架，甚至，從小爸爸媽媽就已經分開，他不想跟別人分享這說不出來的秘密，導致壓力的產生，讓他更不快樂，長期處於一個不快樂的狀況下，很容易讓他掉進憂鬱的情緒裡，以至於想要使用這些成癮物質，或是毒品來逃避。 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983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接下來要教各位如何檢測或是了解自己，到底是不是有一些心情不好，或是不是那麼快樂的狀況。請大家一起來測量自己的幸福指數，分數越高，表示你的幸福感越多。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WHO-5 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幸福指標，是最近幾年才翻譯成中文，只有五題。每一題都是用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0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到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5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分的方式來測量，檢視自己近二周的狀況，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0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分表示，你從來沒有這樣的感覺，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1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分是有時候，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5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分則是指全部的時間，一直都有這樣的感覺。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18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我們來看一下結果，如果加起來的分數少於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13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分，代表你可能不覺得自己憂鬱，但也從來不覺得自己幸福。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然而，在臨床工作中，發現有些人為什麼會去使用毒品？主要是因為他覺得自己不幸福，也沒有那麼快樂，而使用某些毒品之後，會讓他覺得自己有達到一些放鬆的效果，讓他覺得沒有那麼憂鬱，只是自覺從來都不幸福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如果一個人長期處在一個不幸福、不那麼美滿的情境，會不會想要繼續地去使用或接觸成癮物質呢？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大家可以想想看，如果你每天都覺得不是那麼幸福，會不會讓你有「再去使用一次看看好了」的念頭，反正先放鬆再說，活在當下？！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520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我們應該要如何，去找到讓自己覺得快樂或幸福的方式？這邊列出很多方法，可以參考，由於每個人使用的紓壓、或幸福快樂感來源不一樣。有的人喜歡運動，所以，透過運動，滿身大汗之後，洗個澡，就會獲得紓壓。有的人喜歡游泳，游泳完，就覺得很舒服。有的人喜歡從事休閒活動，所以，去戶外走一走，一個人慢慢享受沉思的感覺，對他而言，那就是一種舒服且感到幸福的方法。 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另外，也可以去參加一些聯誼活動，不管跟男生或女生聊天，對於有些人而言，這也是一種讓自己覺得存在或是舒服的感覺。假如有失戀過的話，失戀的時候，我們會很想要找人聊一聊，然後聽個音樂、哭一哭，是因為找人聊天、吐露心事，也是一種紓壓的方法，一方面把負面情緒的垃圾倒掉，另一方面，讓自己沒有那麼孤單。當然，有些人，他是比較內向一點，不好意思跟別人講，也不太喜歡運動，也不喜歡聯誼，那怎麼辦呢？最後建議大家，或許可尋求一些宗教的力量。有些人藉由禱告、藉由去拜拜的方式、達到心靈上的寄託，讓自己覺得幸福或快樂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5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當你感到幸福快樂，想再去使用毒品的機會就會比較低。除了剛剛講到讓自己覺得幸福快樂的方式之外，壓力的調適很重要，運動，是讓自己壓力調適的方法。有的人喜歡騎越野車，那也是一種接近大自然，可以紓解壓力的方法，看到綠綠的樹、藍藍的海，會讓人覺得是一種放鬆的感覺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或許可以去嘗試做一些瑜珈，或是一些放鬆訓練，對於壓力的紓解，也會有幫助。如果你對於運動、瑜珈都沒什麼興趣，有另一種相對來講不是那麼健康，但至少它不是毒品的東西，叫做臉書。有些人藉由臉書發牢騷，講一講自己的心事，也是一種紓解壓力的方法。不過，要提醒各位，如果是太過私密的心事，應該仔細衡酌是否確定要在臉書上面跟別人分享，避免訊息快速傳播，造成反效果，反而更容易心情受影響地想要再次去使用毒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625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很多人到了診間，都說：「醫生，我想要戒毒。」既然知道它是毒品，為什麼還要一直使用？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通常個案會說，對於愷他命、搖頭丸等等毒品，他自己可以控制不要再去使用，可是那一天，因為什麼樣的狀況，或是那一天，剛好有人找，或是那一天，剛好心情不好，就失敗了，又再次去使用了。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918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很多人會說，為什麼戒不掉？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第一種人，他根本不想跟你討論，他說：「毒啊，反正就戒啊，戒掉就是啦，你要我戒，我就戒。」有時候，週遭的人及朋友，反而更不容易接近、幫忙，因為，如果自己真的有心想要戒，這個東西是可以被討論的，尤其是在診間尋求醫療協助的時候，醫療人員從來都不是要指責吸毒有多不好、多不乖，而是擔任最重要的一個角色，就是來幫助你如何真正的把毒戒掉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另外一種人，他真的戒掉了一段時間，可是，最近錢花得比較多，或是最近晚上不睡覺，爸爸媽媽就問他：「你最近是不是又跑去使用毒品？」、「你又跑去吸毒了！」這些接觸過毒品的朋友，就會覺得「怎麼又不被相信了，我真的沒有使用，只是最近剛好心情不好，比較不想要那麼早睡」。在這樣生氣的過程當中，就可能堵氣得說「我再去用給你看，什麼才叫吸毒！」一時氣憤之下，就又跑去再次接觸毒品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另外，有些人會說「我也想戒啊，可是，如果真的戒掉了，又沒什麼朋友的時候，我這樣不是會覺得很空虛寂寞嗎？回到家，自己一個人，也沒人要理我，這樣真的戒掉了之後，我活著要幹嘛？」</a:t>
            </a: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所以，想說：「這樣吧，過一段時間再戒，慢一點戒，沒關係啦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!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」這也造成很多人心裡面想戒，可是行為上，卻還戒不了的一個原因。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有些人知道自己，比較抵擋不住誘惑，所以會說「海洛因太貴，我要戒，我要戒」可是，當遇到別人跟他們說「這個東西很好，比你以前用過的都好喔！」，他們就容易因為定力不足，而動搖戒癮的念頭，愷他命也是一樣，很多人可能跟你講「這個絕對比你上次用的愷他命好，你要不要試試看？感覺不一樣，口味不一樣」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還有一些人，因為害怕，比如有些人從小爸媽就離異，由阿公阿嬤帶大，從小就害怕失去，擔心如果把毒品戒掉了之後，會發生什麼事情，所以會說「我原本就只有五個朋友，如果我真的把毒品戒掉了，那五個朋友都不理我了，怎麼辦？難道你們要幫我找朋友嗎？」？ 每個人對於未知的未來，常有這樣的一種恐懼，所以，當我們有這種恐懼的時候，就會自我防衛得覺得「再看看啦，再看看。」就像，很多想戒菸的人一樣，因為不知道戒菸之後，會發生什麼事情，甚至會擔心戒菸之後，是不是就不能跟人家談生意了，而無法下定決心戒除菸癮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因此，我會鼓勵大家藉由臉書，或是寫日記的方式，把自己的心情寫下來並分享，以更健康的紓壓方式，取代毒品使用。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2726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剛剛前面提到的，都是一些戒不掉的心理因素，那麼，對於成癮物質或是毒品，戒不掉的生理因素有哪些呢？ 如果今天沒有用的時候，會不會就開始睡不著覺、變得很煩躁。另外，使用愷他命之後，有些人會有很嚴重的胃痛狀況，有人會再去使用一次愷他命來止痛，讓自己麻痺，減少這樣的疼痛，這樣的狀況也可能會讓你戒不掉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很多時候，毒品會帶給我們一些比較正向的回憶，如放鬆、紓壓的愉快感，那樣子的甜美回憶，導致每次想戒的時候，就想說，「沒關係，我再偷用一次就好了！」「我再玩一次就好了！」「最後一次！」，這樣的過程當中，會讓我們無法下定決心戒除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另外，前面一再提到的空虛感、憂鬱感、焦慮感，如果很強烈的時候，也會讓我們不知道該怎麼去戒除。所以，對於長期處在一個憂鬱、焦慮、和空虛感覺的時候，建議可以尋求精神科或身心科的治療與協助，讓自己能夠放鬆一點，開心一點，生活品質好一些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在社會因素部份，我們可以看到，有些時候自己想戒，好不容易停掉一段時間，可是週遭的表哥、表弟、甚至爸爸、媽媽，卻一直在使用其他的毒品，別人都在用，只有我不能用，這樣子好奇怪喔！看到他們在使用毒品，會讓自己回想到過往的一些美好回憶，在這樣的誘惑之下，確實會讓我們很難去戒除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另外就是，友誼的牽絆。我過去從國中到高中的死黨，大部份都有在抽煙，都有在玩藥，如果我現在突然間不玩藥了，會不會他們就不理我？我想，這個是很多毒品施用者都會有的焦慮或擔心。害怕如果我沒有使用這些東西，他們就不跟我當朋友了，以後出去玩，也都不找我，我就會回到從前的空虛、寂寞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現在科技發達，整個經濟大環境，在某些程度上面，會讓大家有更多生活上的壓力，我們如果沒辦法透過正當管道去紓解，很容易就會想要去使用這些毒品和成癮物質，來逃避現實環境。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最後，有些人會求助無門，像是一些不能說的秘密，不知道該怎麼辦，只有透過毒品，讓自己更放鬆、更快樂，這也可能是造成無法戒除毒品的原因。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在開始之前，我想詢問大家，在你生命中，最重要的人是誰？這個問題，大家可以思考一下，如果今天忽然發生地震、海嘯、或是火警，在死掉之前，你最想要見到誰？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3419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如果真的有機會能戒掉毒品的話，會產生什麼樣的影響呢？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574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如果真的把毒品戒掉的話，可能會失去一些，過去一起嘻嘻哈哈、一起玩樂的酒肉朋友。 以前，當你難過時，朋友說 「走，我們去喝個酒，抽根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k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煙，放鬆一下，就沒事了。」但如果你戒掉了，這些朋友可能會遠離你。可是反過來講，當你戒除毒品後，會不會獲得其他朋友呢？ 在過去的服務經驗中，很多人，他真的戒除毒品後，他每次來醫院尋求醫療協助，就會發覺原來醫生、護理師，都有可能變成朋友，因為總是會關心他說「最近過得怎麼樣啊？有沒有去哪裡玩啊？」甚至於會說「你怎麼辦到的！」，總而言之，某些程度上面，你會發覺，大家可能對你有一種很肯定的感覺，這樣的狀況，可能會讓你擁有不一樣的人生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另外，如果你長期使用愷他命，就會知道，愷他命可能會造成膀胱的影響，但現在把愷他命停掉的話，就可以阻止膀胱繼續受到傷害。所以，戒除毒品，對身體的負面傷害及影響也會停止，讓你的身體變得更健康，比如較不會頻尿、較不會失眠、較不會胡思亂想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當你完全戒除的時候，會覺得更快樂、更幸福，因為你週遭認識的朋友，可能會找你出去「走，我們去哪裡玩啊，去哪裡唱歌啊！我們唱歌，是沒有玩藥的喔，你不要把毒品帶出來。」你會覺得那樣的感覺、那樣的朋友更加真實，因為他是在意跟你交朋友，在意你這一個人，而不是在意大家一起玩樂、嘻嘻哈哈的感覺而已，正所謂「交心的朋友」會讓你覺得更幸福、更快樂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戒毒本來就不容易，我們看到很多戒毒成功的孩子們，他的家人和親友常常會讚美到那個孩子害羞說：「沒有啦，我只是因為爸爸、媽媽或誰的鼓勵，就把它戒掉了。」所以，家人或親友不斷的讚美，也是戒除毒品所能獲得的好處。當然，還有更多更多的好處，比如說，可以節省一些費用、不用整天躲警察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079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所以，我們準備好，要去做戒毒這件事情了嗎？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戒與不戒之間，就像機會、命運，你自己要去做一個選擇，因為，當你要戒除的時候，你也正在開始改變自己的命運。這一念之間，或許，你選擇了戒除毒品，你可以有不同的人生，你會認識不同的朋友，可是當你選擇「好啦，我再使用幾次看看好了」，或許，你可能會使用到更強的毒品，或許，你可能會被爸爸媽媽不喜歡，或許，你會因為這樣而有一些牢獄之災等等，這個就是你一念之間的想法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你，是不是已經做好準備，要改變了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?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！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0384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很多人會問：「好，我如果答應要戒毒的時候，我到底要戒多久才會成功？」吸毒很容易，可是戒毒真的很困難，不是說，今天我看了醫生、心理師，我找誰談一談，就可以戒毒的。也不像戒菸者說：「好，我今天不抽就不抽，一定可以戒得成功。」很多人會問「我這樣戒毒真的會成功嗎？你看過多少成功的案例？」過去經驗，如果家庭支持，而當事人也願意配合醫療的時候，戒毒成功的機會確實高出很多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有個案會說「醫生，我這個禮拜，有偷用兩次」，或是「我這個月偷用兩次」，甚至於「我已經兩個月沒有偷用了」、「我已經一年沒有偷用了」。這代表的是什麼？很多時候，站在法律的觀點、警察的觀點、學校教官的觀點，或是父母親的觀點，他們希望你一次都不能再用。可是，站在醫療的觀點，我們希望你告訴我們，如果你又再次去使用的時候，你是多久用一次？什麼狀況下，讓你再一次去使用？很多時候，我們並不是要去斥責你，怎麼又再去用了，重要的是，要來幫忙你，到底哪些情形、哪些情境，會讓你再次想要去接觸毒品，我們一起討論，避免你再次遇到會去使用毒品的情境或是原因。比如，有的人說「我晚上睡不著覺，那時候會想要使用毒品」，在你尋求醫療協助時，醫師可以跟你討論，如果真的睡不著，要不要開一些藥物幫忙你睡覺。有的人可能是說「我不知道怎麼拒絕朋友，每次他們來我家找我，然後東西就拿出來了」在這樣的過程中，或許要跟心理師或社工來討論，如果朋友再過來的時候，要怎麼拒絕他，要怎麼練習拒絕的技巧，這些都是很重要的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662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戒毒八招，如果我們真的要戒除毒品或是拒絕毒品的話，需要哪八招？ 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第一，堅持拒絕法：就是告訴大家，我絕對不做這些事情。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第二，告知理由：告訴對方，吸毒是違法的事情，你不要害我。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第三，自我解嘲法：沒辦法，我就是害怕，我就是膽小啊，我不敢嘗試。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第四，遠離現場法：太晚了，我要趕快回家了，我要落跑了，就是尿遁的概念。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第五，友誼勸服法：我們是好朋友啦，我不希望你一直接觸毒品等等。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第六，轉移話題法：當有人拿毒品給你，你就和對方說「我昨天去看了一部電影，很好看，我昨天去吃什麼店，很好吃」，將話題轉移。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第七，反說服法：這些都是會上癮的喔，那你也很難戒除喔。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第八，反激將法：如果你們說，我沒膽量，我就吃的話，那我就太沒主見了。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後面會有幾個案例，讓各位同學想一下，如果在這樣的情形發生時，你會怎麼做？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8354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第一個情境：</a:t>
            </a: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跟朋友相約去唱歌、聚會時，大家正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High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的時候，有人就再次拿出毒品熱情邀約：「要不要來抽一點啊？要不要來一點搖頭丸或愷他命啊？」一群朋友在那邊，你怎麼辦呢？我雖然告訴爸媽，也跟上帝禱告說，我絕對不要再接觸毒品了，可是在一群朋友，都聚在一起的過程當中，你週遭的一個、兩個、三個、甚至五個、七個，都在開始嘗試的時候，你會怎麼做？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遠離現場嗎？這樣子很丟臉耶！如果朋友說：「啊，你是怎樣，故意尿遁就對了，很掃興耶，以後不找你出來了」有時候，光這一句話，大家就會龜縮回去了，然後就會說：「沒有啦，沒有啦，只是剛好有一點事情」。那你到底可以怎麼遠離現場呢？如果在包廂裡面，你說，轉移話題嗎？真的有同學、有朋友拿出來用的時候，你怎麼轉移話題？很困難，對不對？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再者，怎麼樣堅持拒絕？有沒有可能堅持拒絕？很多人會覺得，好像很難，可是要跟大家分享的是，戒毒就像戒酒一樣，大家知道有些愛喝酒的人，他是怎麼戒酒的？他會告訴人家說，因為我最近身體比較不好，每次用了之後，身體都會有一點不舒服，所以你們用就好了，我今天不用了，這個就是一種堅持拒絕，很多時候，你就要找一個理由，來告訴大家，因為最近醫生叫我千萬不要碰這些東西，或是說，我最近已經在做一些治療了，可是效果不是很好，所以這一次就先不要用。這都是提供給各位參考的方法，如果有更好的拒絕方法，可以提出來分享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當你真的想要戒毒，你知道某些朋友每次出去，必定帶著毒品出門的時候，你必須要審慎地考量跟他們出去的時候，會不會讓你再次的去接觸毒品 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3827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第二個情境：</a:t>
            </a: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當你工作或課業壓力很大的時候，很想要放鬆一下，或暫時逃離這些壓力時，你會怎麼做？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我們看到很多青少年，包括工程師，每天面對的都是很大的工作壓力。職場上，老闆交辦的事情，今天下班之前要做出來，或是明天要做出簡報，壓力很大、很煩，這時候，大家或許會想說「我再來抽一根好了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! 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」但是，當你有心想要把毒品戒掉的時候，除了這樣做之外，還有什麼樣的方法可以紓壓呢？面對很大壓力的時候，你可能根本無法專心做事情，甚至，只要做事情就覺得整個心情很煩躁。這邊有幾種方法，供大家思考看看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第一，找你比較信得過的朋友吐露心事，或發發牢騷「我們這家公司真的很糟糕」、「加班又沒有加班費，每天要做到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8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、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9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點，才能下班。」、「公司福利不好。」等等，找人訴訴苦，罵完之後，你會發覺心情比較好一些，這是一種方法。第二，讀書的時候，覺得壓力很大，又不想要去使用毒品，可以去「睡覺」，睡一覺醒來，會比較好。第三，如果你覺得很煩躁，很想要去用毒的時候，趕快去沖個熱水澡、睡一下覺，醒來後應該就比較不想了，這些都是一種轉移注意力的方式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另外，有些人有運動的習慣，當你覺得壓力很大、很煩躁的時候，出去走走，走完之後會滿身大汗，再洗個澡，那時候就比較不會想用了。在心理學裡，是一種延遲、滿足的概念，我把時間拖長一點，或許，我就不會想要再去使用這些毒品了，這是一種幫忙自己戒毒的方法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0924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第三個情境：</a:t>
            </a: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目前在國內所有的毒品，除了愷他命外，還有很多像大麻、或類大麻的更新毒品。如果有人跟你說「這是更新的藥，要不要試試看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?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」、「這個是從美國或哪裡偷渡進來的。」你要怎麼做？要不要試試看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?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用一次就好，以後不要用？還是，當下就拒絕了呢？這是一個很困難的議題。如果有這樣的毒品出現在你眼前，感覺用起來很特別，而且，對方一直慫恿說，他上次用完之後，多厲害，多厲害，你會答應？還是拒絕？我們剛剛提到，想要戒毒，重要的就是，要懂得拒絕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第一個方法是「謝謝，這個東西你就自己留著用，我已經答應爸爸媽媽，或答應我男朋友，或女朋友，不要再用這些東西了。」這樣婉拒，也是一種方法。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第二種方法是什麼？強烈的拒絕，曾有個案分享，面對朋友的熱情邀約用毒時，他會說「我每次玩毒品，玩到爸爸媽媽都不理我了，甚至於女朋友都不理我了，都不要我了，我現在好不容易已經停掉不用了，如果我又再去試試看的話，那不是白費了。」接著，他會很生氣的離開，這樣的遠離現場，也是一種拒絕的方式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當然，在這個過程當中，你可能會不好意思說出口，所以，可以在家裡，對著鏡子裡面的自己講說，我要怎麼拒絕毒品？能夠說出來是很重要的。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面對這種情境，你可以假裝沒聽懂。然後轉移話題就可以混過去，如「我最近好久沒去吃哪一家店」、「我們上次去哪裡玩啊」、「等一下去哪裡玩，好不好？」，這是一種轉移注意力的方法。如果朋友還是堅持拿給你，則可以想想看，有沒有什麼其他方式，來幫助自己戒毒，不要好奇去使用這些東西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5088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一個人想要改變，本來就不容易。更何況戒毒本來就是一個很大的工程，它很難單憑一個人的力量，也因為毒品是一個很複雜的問題，需要很多人幫忙，再加上自己的決心與毅力。目前國內有很多的民間團體、醫療院所，都願意幫助你從事戒毒的工作。</a:t>
            </a:r>
            <a:endPara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555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戒毒的困難在哪裡？現在很多毒品，不像以前老師教我們的，海洛因不用的時候，你會全身酸痛、不舒服、流鼻涕，然後會去偷、去搶。目前所看到的毒品，很多人都說，我沒有上癮，不用就不用，我不用的時候，也不會有什麼不舒服。可是，為什麼一直沒戒掉？所有的毒品，最困難戒得絕對不是身體的部份，而是心理的部份。因為，當我們心裡面想到，以前用了這些東西，好舒服、好快樂，就會覺得「我再試試看」、「應該不會那麼衰啦！不會啦！偶而才用一次而已，不會怎麼樣！」往往這樣的念頭總是害你戒不掉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29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請大家想一想，在生命中影響你最多的人是誰？是你的爸爸？媽媽？還是你的另一半？已經有小孩的人，小孩子是不是影響你最多的人？還是你的祖父母？</a:t>
            </a:r>
            <a:endParaRPr kumimoji="1"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過去經驗中，很多參加第三、四級毒品危害講習者都會說：「其實朋友才是最重要的！」但朋友對你有什麼樣的影響？他改變了你這一生，或許讓你從開心的日子轉變成接觸毒品的日子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……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6684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戒毒，很重要的一點，就是我們要如何公開表明拒絕毒品的決心，你要開始練習說出口。如果現在把毒品放在你前面，跟你講說「這是最好的」、「這個很棒喔」、「這個是醫生或藥師鑑定過的喔」、「這個純的喔」，你該怎麼拒絕？當你能夠在這裡成功的拒絕時，坦白來講，你到了現實的社會，才有可能會拒絕成功。因為這裡只是一個練習的方式，如果連在練習都會害怕，也不敢說出口，真的有朋友拿給你時，你就會真的不知道該怎麼辦了。因為你會覺得「好啦！我試試看啦」，於是又再次的接觸毒品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1648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戒毒，你可能會需要哪些協助？依據各地方毒品危害防制中心，所彙整的資源，包括就醫、就學、就業、就養、法律等，還有心靈層面以及各種不同層面的協助。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所謂就醫，很多人會說「愷他命，我沒有上癮啊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!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」、「我不要用就好了」，可是當面臨「我心情不好，我睡不著覺啊！」這些可能需要藉由醫療協助，才能夠幫忙你不會一直反覆的想去使用毒品。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就學、就業、就養部分，可能有些人是學生、或是找不到工作、甚至因為父母親年邁，有一些經濟上的壓力等等，需要這些單位的協助。在法律的部分，很多人會說「沒有啦，我也不知道怎麼辦！」、「因為我現在剛好被抓到了，而且還不只使用愷他命，還被抓到其他的東西，可能有法律上的問題。」這時候就可以尋找一些法律扶助基金會，協助我們可以怎麼獲得權力上的保障。 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最後，是心靈部份。剛剛講到，睡不著覺、身體的不舒服，是可以處理的，但有些時候，心裡面還是覺得很空虛、很寂寞，所以，心靈層面包括宗教的力量，或是一些新的社會支持環境，認識一些新的朋友等，這些心靈上的成長，對我們來講是很重要的。</a:t>
            </a:r>
            <a:endPara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628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我們在拒絕毒品的時候，很重要的是要開始練習說「不」。很多人都會覺得，心裡面知道要拒絕，可是這一句「不要再次使用毒品」或是「我已經戒掉了」、「我已經不再使用了」，這些話卻永遠說不出口。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很多時候，你要讓自己練習說出口，而且戒毒、戒癮，絕對不是到醫院裡面說「醫生，拜託你開藥給我就好了」、「我就是睡不著覺，開個藥給我就好了」，這樣子是不夠的，還需要很多的心理建設。如果再次遇到朋友拿藥給我們，或是當我們再次心情不好的時候，到底有沒有其他的紓壓方式和技巧，這些都是很重要的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3100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很多人都說「如果我能夠快快樂樂」、「如果我能夠很幸福」、「我也想要戒毒啊」，但要怎麼戒毒呢？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或許，我們要反璞歸真，回想小時候，有沒有什麼夢想？我相信大家絕對沒有人從小就說「爸爸媽媽或老師，我長大以後，一定要當一個吸很多毒的人，一直吸，一直吸。」所以，小時候的夢想是什麼？當大老闆？當警察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?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當總統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?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當飛行員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? 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只是，我們現在距離夢想，好像越來越遙遠，而那些夢想，到底跑到哪裡去了呢？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996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當我有這些夢想時，我們可以做哪些事情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?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我們怎麼去追逐自己當年的夢想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?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或許當年的夢想，你覺得已經遙不可及，那現在的夢想又是什麼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?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我相信應該不會有人覺得「我現在的夢想，就是要嘗盡所有的毒品」、「全世界的毒品，我都來試過一次」。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因此，當我們要開始追逐夢想之際，應該依序完成下列幾件事情，第一，確認自己的夢想。比如說，我希望能夠賺很多錢，帶著女朋友或男朋友出去環遊世界，這時我就要開始想「要怎麼制定這樣的策略？」策略就是，環遊世界我可能需要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50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萬？需要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100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萬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? 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「我要怎麼去賺這些錢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?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」在這個過程當中，我有哪些資源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?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還有，環境中有哪些限制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? 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所謂限制，是我明明不想去吸毒，可是我周遭還有很多朋友都在吸毒，我要不要繼續跟他們聯絡？這是值得去思考的。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另外，我們在戒除毒品的過程當中，看到很多人，他除了好奇之外，對自己也比較缺乏自信心。所以，我們在追逐夢想的時候，要相信自己，確實是最棒、最好的。有些團體在上課的時候，就說「某某某，相信你自己是最好的。」當你可以肯定自我的時候，你會發現，比去尋求別人的肯定或讚美，來得更容易。當然，最後很重要的，就是要拒絕毒品，避免再次的去嘗試，不管是新的、沒見過的毒品，或者是我們曾經使用過的一些毒品，都不要再去嘗試，才有可能永遠脫離毒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7075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拒絕毒品，需要很多人一起共同努力，包括你、我和大家，這一條路，過去或許你會覺得很孤單，你只能認識吸毒的朋友，可是現在國內有很多的單位，包括醫療單位、毒品危害防制中心，大家都很願意協助你一起努力戒除毒品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037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在我們的生命中，這些重要的人，對我們的影響到底是什麼？有些人遇到生命中的一個貴人，讓他從不開心的日子，走出憂鬱，有些人遇到一些，我們所謂的好朋友、好麻吉，讓他不再孤獨，不再覺得自己是孤拎拎的一個人，但有時候遇到一些好朋友，他拿了一些新奇的東西給我們用，用了之後或許覺得還不錯，深入了解才知道原來那些是毒品，而走上吸毒這條路。在過去一些經驗當中，很多人一開始接觸毒品，是因為好奇，好奇的過程中，他會說：「早知道，如果我不認識那幾個朋友，我就不會想嘗試看看，也就不會開始吸毒了。」我想，生命中的每一個人，都會改變我們的一些想法，甚至是改變我們的命運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57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我們使用的這些東西，到底是毒品？還是藥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? 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最近有很多人說，那個叫做娛樂性用藥，因為就是在娛樂、在開心的時候，才使用這些東西。然而，有些精神科醫師會告訴你，這個叫成癮物質，因為你用了之後，可能會上癮。而這些東西包括安非他命、搖頭丸、愷他命、大麻，或者是所謂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K2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等一些類大麻的物質，也被用在醫療用途上，在那個時候，這些物質則是一個藥品，但是，如果只是純屬在晚上、在娛樂的時候，想要去使用這些東西的話，它在非醫師指示下使用則是所謂的毒品。 到底這些毒品，對我們有怎麼樣的影響呢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?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083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另外，在你心目中，怎麼去看待這些東西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? 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是毒品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 ?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藥物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 ? 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娛樂性用藥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 ? 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或者是成癮物質呢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 ?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在我國的法律裡，只要不是醫師開給你的管制藥品，就稱作毒品。也就是說，你來看診的時候，醫師為了治療需要，開給你安眠藥，結果你的好朋友睡不著覺，你分給他兩、三顆，這個時候，它就成為了毒品。再者，醫生只有開一顆，你就想說，今天睡覺前我不想吃，白天的時候我再拿來吃，或是跟同學出去玩的時候，我要拿來放鬆使用，因為它已經不是原本醫師開立的用途，所以，會被認為是毒品。曾經有些人說：「你們太遜了，不知道怎麼用，我們玩對方法的話，那個用起來可是感覺很舒服，很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High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的。」可是，到底對於身體會不會造成影響或是傷害？我想很多人長期使用下來，都還不一定知道，這些毒品對於身體的影響。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102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「地溝油」跟「毒品」，到底有什麼樣的關聯和影響？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在食安風暴爆發前，我們從來都不知道，原來這些油是很噁心的，甚至對人體有害。中國有一個廣告就是在描述用地溝油炸出來的豬排、雞排，大家還是都吃得很開心，毒品也是如此。很多人一開始是好奇，因為他不知道那是什麼，覺得用一、兩次，應該不會怎麼樣，但他從來都不知道，它會有什麼樣的危害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就像剛剛所講的，有些人從來都不知道它是毒品，還以為它是補品，對身體有幫助的效果，例如壯陽，就連藥頭，也說：「買的人，說用了會很舒服，所以也不清楚會有什麼樣的危害。」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然而，以愷他命為例，愷他命一開始都只是拿來做為麻醉用途。很多人認為，他想用就用，不想用就停，一直到近幾年才發現，所謂的「拉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K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一時、尿布一世」。有些毒品，需要長期累積下來，才知道它對身體的危害；就像地溝油一樣，我們從來不知道這些東西，會對自己的身體有什麼樣的危害。所以，當有一個更新奇的東西，想請你試試看時，請務必先去了解，使用這些東西到底是否會對身體造成危害？而你要不要去承擔那樣的風險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01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「人，為什麼會去吸毒？」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我們一直在討論吸毒很不好，如果真的那麼不好，為什麼那麼多人還是會想要去嘗試？想要去使用？</a:t>
            </a: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在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"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門徒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"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這部電影裡面，開宗明義告訴你：到底是毒品可怕？還是空虛可怕？。這句話清楚表達出，很多吸毒的人，雖然覺得毒品很可怕，可是當他內心空虛、寂寞、心情不好的時候，他就會想要去嘗試，看看有沒有一個東西用下去之後，能讓自己的身體覺得放鬆或心裡覺得舒服？我想，這也是很多人反覆持續去使用毒品的原因。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F4FD-03D4-4080-AF92-B2230C52379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64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AEE7-5E14-4B38-9768-8FAAADD00299}" type="datetimeFigureOut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230B-283E-4A97-9F77-563DB53CBD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93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A2BE-5FB4-4B4D-B456-D765008DBDE9}" type="datetimeFigureOut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935B-8860-4657-B32B-EDAD302E37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74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C322-52B5-4F87-A719-CE6EEC0E7FF9}" type="datetimeFigureOut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0AD1-3D3A-494A-97E8-D47F22ED64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39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528-E4F4-416A-98A7-C475BF396362}" type="datetimeFigureOut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E8C8-75FC-4E4E-9AC2-F94AC97FFA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22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F7EA-D5E6-4BA8-9EE8-9C3417C4454C}" type="datetimeFigureOut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9A88-3B92-47D5-B27B-B04B05EE64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60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7227-FA07-43FB-9BCF-3E65DA615275}" type="datetimeFigureOut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0498-3DA2-4CB2-A13C-C32FDBA0E6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28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0275-B249-4AB9-8BD7-EE0E8EE6DE1B}" type="datetimeFigureOut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38D9-8D03-47B3-A6F1-661EABAF97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2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20CC-B5E8-463A-9F79-A13695031D7D}" type="datetimeFigureOut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6DD3-4AE9-4D2F-AD99-58A046E7B9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1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1F9E-7284-4465-8AD1-78205E0267BC}" type="datetimeFigureOut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E2D3-2B01-4569-B7C9-FBF3F7613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04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AAC-FA09-487A-9CC1-C89E4874A985}" type="datetimeFigureOut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5C84-F6CA-4556-A03A-71820EBF37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48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E663-4B4C-41B9-AEA8-488BF6924D4C}" type="datetimeFigureOut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A784B-30FA-4702-899A-9AFAD8EED7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06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F7EA-D5E6-4BA8-9EE8-9C3417C4454C}" type="datetimeFigureOut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39A88-3B92-47D5-B27B-B04B05EE64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31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2" Type="http://schemas.openxmlformats.org/officeDocument/2006/relationships/tags" Target="../tags/tag1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41.xml"/><Relationship Id="rId9" Type="http://schemas.microsoft.com/office/2007/relationships/diagramDrawing" Target="../diagrams/drawing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空虛寂寞？好奇？解悶紓壓？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19" y="2328643"/>
            <a:ext cx="3365673" cy="232449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40968"/>
            <a:ext cx="3268570" cy="2448272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Tammy品味傳播\2014\p1_05\0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943600" cy="429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標題 3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11521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zh-TW" altLang="en-US" sz="3200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使用成癮物質的原因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979713" y="2132856"/>
            <a:ext cx="4248472" cy="25202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14350" indent="-514350">
              <a:lnSpc>
                <a:spcPct val="150000"/>
              </a:lnSpc>
              <a:spcBef>
                <a:spcPct val="0"/>
              </a:spcBef>
              <a:buClr>
                <a:srgbClr val="92D050"/>
              </a:buClr>
              <a:buFont typeface="+mj-lt"/>
              <a:buAutoNum type="arabicPeriod"/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好奇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Clr>
                <a:srgbClr val="92D050"/>
              </a:buClr>
              <a:buFont typeface="+mj-lt"/>
              <a:buAutoNum type="arabicPeriod"/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空虛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寂寞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Clr>
                <a:srgbClr val="92D050"/>
              </a:buClr>
              <a:buFont typeface="+mj-lt"/>
              <a:buAutoNum type="arabicPeriod"/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解悶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紓壓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Clr>
                <a:srgbClr val="92D050"/>
              </a:buClr>
              <a:buFont typeface="+mj-lt"/>
              <a:buAutoNum type="arabicPeriod"/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都不是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標題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讓我再次接觸毒品的情境？</a:t>
            </a:r>
          </a:p>
        </p:txBody>
      </p:sp>
      <p:sp>
        <p:nvSpPr>
          <p:cNvPr id="62466" name="內容版面配置區 4"/>
          <p:cNvSpPr>
            <a:spLocks noGrp="1"/>
          </p:cNvSpPr>
          <p:nvPr>
            <p:ph idx="1"/>
          </p:nvPr>
        </p:nvSpPr>
        <p:spPr>
          <a:xfrm>
            <a:off x="755576" y="1711349"/>
            <a:ext cx="7632848" cy="4525963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情緒低落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煩悶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生活壓力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同儕壓力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慶祝（如慶生、升遷等）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好奇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標題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1" lang="zh-TW" altLang="en-US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你覺得生活壓力大嗎？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722313" y="2420888"/>
            <a:ext cx="7772400" cy="150018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壓力、焦慮、憂鬱可能誘使你接觸毒品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你有健康的紓壓方式嗎？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ammy品味傳播\2014\bg\worl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430" flipH="1">
            <a:off x="1101484" y="1920426"/>
            <a:ext cx="3682495" cy="194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" name="標題 6"/>
          <p:cNvSpPr>
            <a:spLocks noGrp="1"/>
          </p:cNvSpPr>
          <p:nvPr>
            <p:ph type="title"/>
          </p:nvPr>
        </p:nvSpPr>
        <p:spPr>
          <a:xfrm>
            <a:off x="763175" y="2234006"/>
            <a:ext cx="4105275" cy="1389063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今天你糖果了嗎？</a:t>
            </a:r>
          </a:p>
        </p:txBody>
      </p:sp>
      <p:sp>
        <p:nvSpPr>
          <p:cNvPr id="2253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5F284802-E71C-4206-A108-A1CAAD409955}" type="slidenum">
              <a:rPr kumimoji="0" lang="zh-TW" altLang="en-US" sz="1400">
                <a:solidFill>
                  <a:srgbClr val="FFFFFF"/>
                </a:solidFill>
                <a:latin typeface="Franklin Gothic Book" pitchFamily="34" charset="0"/>
                <a:ea typeface="微軟正黑體" pitchFamily="34" charset="-120"/>
              </a:rPr>
              <a:pPr/>
              <a:t>14</a:t>
            </a:fld>
            <a:endParaRPr kumimoji="0" lang="en-US" altLang="zh-TW" sz="1400">
              <a:solidFill>
                <a:srgbClr val="FFFFFF"/>
              </a:solidFill>
              <a:latin typeface="Franklin Gothic Book" pitchFamily="34" charset="0"/>
              <a:ea typeface="微軟正黑體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015295" y="4149080"/>
            <a:ext cx="3628713" cy="2018178"/>
            <a:chOff x="1115616" y="4288650"/>
            <a:chExt cx="3628713" cy="2018178"/>
          </a:xfrm>
        </p:grpSpPr>
        <p:pic>
          <p:nvPicPr>
            <p:cNvPr id="4099" name="Picture 3" descr="D:\Tammy品味傳播\2014\p1_05\cand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668528"/>
              <a:ext cx="2466975" cy="1638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D:\Tammy品味傳播\2014\p1_05\cand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27116" y="4760058"/>
              <a:ext cx="2617213" cy="15467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D:\Tammy品味傳播\2014\p1_05\cand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4587">
              <a:off x="1763492" y="4288650"/>
              <a:ext cx="2249309" cy="1493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5881"/>
            <a:ext cx="2540678" cy="34050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>
          <a:xfrm>
            <a:off x="539750" y="477292"/>
            <a:ext cx="8353425" cy="575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28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玩「糖果」欲罷不能？ </a:t>
            </a:r>
            <a:r>
              <a:rPr kumimoji="1" lang="zh-TW" altLang="en-US" sz="2800" b="1" cap="all" dirty="0" smtClean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小心</a:t>
            </a:r>
            <a:r>
              <a:rPr kumimoji="1" lang="zh-TW" altLang="en-US" sz="28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網路成癮症</a:t>
            </a:r>
          </a:p>
        </p:txBody>
      </p:sp>
      <p:sp>
        <p:nvSpPr>
          <p:cNvPr id="23554" name="內容版面配置區 2"/>
          <p:cNvSpPr>
            <a:spLocks noGrp="1"/>
          </p:cNvSpPr>
          <p:nvPr>
            <p:ph idx="1"/>
          </p:nvPr>
        </p:nvSpPr>
        <p:spPr>
          <a:xfrm>
            <a:off x="755650" y="1700808"/>
            <a:ext cx="7772400" cy="4824413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近來網路下載應用程式（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）遊戲「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Candy Crush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」引起一波風潮， 大街小巷、公車捷運，都可看到低頭族拿著手機或平板電腦「瘋糖果」。醫師指出，玩網路遊戲消磨時間並無大礙，但若因為遊戲影響正常生活，應限制每日遊戲時間。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Candy Crush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是英國網路遊戲公司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King.com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研發的社群網路遊戲，去年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月底推出，不但蟬聯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免費遊戲類第一名數月，不少名人也都是其忠實粉絲，林書豪日前在推特發文，怨嘆卡在第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147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關整整一周，讓他連作夢都夢到遊戲情節。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藝人五月天的成員阿信也在臉書詢問破關方法，甚至不乏有政府官員也是「糖果」愛好者，下班回家玩到三更半夜，幾天下來個個變成「貓熊眼」。</a:t>
            </a:r>
            <a: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聯合報</a:t>
            </a:r>
            <a:r>
              <a:rPr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2013.5.20</a:t>
            </a:r>
            <a:r>
              <a: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5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4E21159F-09E4-433D-BCBD-2B516891D12E}" type="slidenum">
              <a:rPr kumimoji="0" lang="zh-TW" altLang="en-US" sz="1400">
                <a:solidFill>
                  <a:srgbClr val="FFFFFF"/>
                </a:solidFill>
                <a:latin typeface="Franklin Gothic Book" pitchFamily="34" charset="0"/>
                <a:ea typeface="微軟正黑體" pitchFamily="34" charset="-120"/>
              </a:rPr>
              <a:pPr/>
              <a:t>15</a:t>
            </a:fld>
            <a:endParaRPr kumimoji="0" lang="en-US" altLang="zh-TW" sz="1400">
              <a:solidFill>
                <a:srgbClr val="FFFFFF"/>
              </a:solidFill>
              <a:latin typeface="Franklin Gothic Book" pitchFamily="34" charset="0"/>
              <a:ea typeface="微軟正黑體" pitchFamily="34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標題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1" lang="zh-TW" altLang="en-US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壓力長期無法釋放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529133"/>
          </a:xfrm>
        </p:spPr>
        <p:txBody>
          <a:bodyPr>
            <a:normAutofit/>
          </a:bodyPr>
          <a:lstStyle/>
          <a:p>
            <a:pPr algn="ctr"/>
            <a:r>
              <a:rPr lang="zh-TW" altLang="en-US" sz="2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恐導致</a:t>
            </a:r>
            <a:r>
              <a:rPr lang="zh-TW" altLang="en-US" sz="2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憂鬱</a:t>
            </a:r>
            <a:endParaRPr lang="en-US" altLang="zh-TW" sz="26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你憂鬱嗎？你快樂嗎？</a:t>
            </a:r>
            <a:endParaRPr lang="zh-TW" altLang="en-US" sz="26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5"/>
          <p:cNvSpPr txBox="1">
            <a:spLocks noGrp="1"/>
          </p:cNvSpPr>
          <p:nvPr/>
        </p:nvSpPr>
        <p:spPr bwMode="auto">
          <a:xfrm>
            <a:off x="8556625" y="6553200"/>
            <a:ext cx="587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AB6F4604-F3C4-4926-90B0-517F7E4F2E07}" type="slidenum">
              <a:rPr kumimoji="0" lang="zh-TW" altLang="en-US" sz="1400"/>
              <a:pPr/>
              <a:t>17</a:t>
            </a:fld>
            <a:endParaRPr kumimoji="0" lang="en-US" altLang="zh-TW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664"/>
            <a:ext cx="7772400" cy="650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憂鬱的情緒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773238"/>
            <a:ext cx="7016824" cy="33528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心情低落、 感覺悲傷、空虛</a:t>
            </a: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看來含淚欲哭、常常以淚洗面 </a:t>
            </a: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表情冷漠</a:t>
            </a:r>
            <a:endParaRPr lang="zh-TW" altLang="en-US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對原本有興趣的事物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失去</a:t>
            </a:r>
            <a:endParaRPr lang="en-US" altLang="zh-TW" sz="2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30000"/>
              </a:lnSpc>
              <a:buClr>
                <a:srgbClr val="92D050"/>
              </a:buClr>
              <a:buNone/>
            </a:pP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 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 很難快樂起來</a:t>
            </a: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脾氣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可能會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變得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暴躁</a:t>
            </a:r>
            <a:endParaRPr lang="zh-TW" altLang="en-US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D:\Tammy品味傳播\2014\p1_05\0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49128"/>
            <a:ext cx="34417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5"/>
          <p:cNvSpPr txBox="1">
            <a:spLocks noGrp="1"/>
          </p:cNvSpPr>
          <p:nvPr/>
        </p:nvSpPr>
        <p:spPr bwMode="auto">
          <a:xfrm>
            <a:off x="8556625" y="6553200"/>
            <a:ext cx="587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BE55DB3B-AB0F-4741-B37C-3F681F6099D8}" type="slidenum">
              <a:rPr kumimoji="0" lang="zh-TW" altLang="en-US" sz="1400"/>
              <a:pPr/>
              <a:t>18</a:t>
            </a:fld>
            <a:endParaRPr kumimoji="0" lang="en-US" altLang="zh-TW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404664"/>
            <a:ext cx="7772400" cy="650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憂鬱的行為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0006" y="1700808"/>
            <a:ext cx="5724202" cy="3352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動作反應變慢</a:t>
            </a: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有的因脾氣暴躁而激躁不安</a:t>
            </a: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伴隨負面思想的自殺行為</a:t>
            </a: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endParaRPr lang="zh-TW" altLang="en-US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5"/>
          <p:cNvSpPr txBox="1">
            <a:spLocks noGrp="1"/>
          </p:cNvSpPr>
          <p:nvPr/>
        </p:nvSpPr>
        <p:spPr bwMode="auto">
          <a:xfrm>
            <a:off x="8556625" y="6553200"/>
            <a:ext cx="587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EC41B456-4DF6-4666-AD91-E4F0A50CBA0F}" type="slidenum">
              <a:rPr kumimoji="0" lang="zh-TW" altLang="en-US" sz="1400"/>
              <a:pPr/>
              <a:t>19</a:t>
            </a:fld>
            <a:endParaRPr kumimoji="0" lang="en-US" altLang="zh-TW" sz="140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8032" y="404664"/>
            <a:ext cx="7772400" cy="650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憂鬱的思考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44796" y="1700808"/>
            <a:ext cx="4547283" cy="440372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思考變慢</a:t>
            </a: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注意力不集中</a:t>
            </a: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作決定很困難</a:t>
            </a: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無價值感、無望感、無助感</a:t>
            </a: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過分的罪惡感</a:t>
            </a: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自殺想法</a:t>
            </a: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嚴重的思想扭曲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>
          <a:xfrm>
            <a:off x="3032708" y="461284"/>
            <a:ext cx="3057247" cy="584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課程介紹與目標</a:t>
            </a:r>
          </a:p>
        </p:txBody>
      </p:sp>
      <p:sp>
        <p:nvSpPr>
          <p:cNvPr id="16386" name="內容版面配置區 2"/>
          <p:cNvSpPr>
            <a:spLocks noGrp="1"/>
          </p:cNvSpPr>
          <p:nvPr>
            <p:ph idx="1"/>
          </p:nvPr>
        </p:nvSpPr>
        <p:spPr>
          <a:xfrm>
            <a:off x="755576" y="1600200"/>
            <a:ext cx="7632848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3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課程以</a:t>
            </a: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健康信念模式及社會認知理論</a:t>
            </a:r>
            <a:r>
              <a:rPr lang="zh-TW" altLang="en-US" sz="3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為基礎</a:t>
            </a: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，逐步</a:t>
            </a:r>
            <a:r>
              <a:rPr lang="zh-TW" altLang="en-US" sz="3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探索接受</a:t>
            </a: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講習者對於毒品之認知、行為、態度，並提升其自我效能，藉由反覆訓練高危險情境之拒絕技巧，</a:t>
            </a:r>
            <a:r>
              <a:rPr lang="zh-TW" altLang="en-US" sz="3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使其能</a:t>
            </a: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靈活運用</a:t>
            </a:r>
            <a:r>
              <a:rPr lang="zh-TW" altLang="en-US" sz="30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於生活</a:t>
            </a: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當中。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5"/>
          <p:cNvSpPr txBox="1">
            <a:spLocks noGrp="1"/>
          </p:cNvSpPr>
          <p:nvPr/>
        </p:nvSpPr>
        <p:spPr bwMode="auto">
          <a:xfrm>
            <a:off x="8556625" y="6553200"/>
            <a:ext cx="587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C4F3E7D0-435C-43F0-9A55-C1FF5D65C1DA}" type="slidenum">
              <a:rPr kumimoji="0" lang="zh-TW" altLang="en-US" sz="1400"/>
              <a:pPr/>
              <a:t>20</a:t>
            </a:fld>
            <a:endParaRPr kumimoji="0" lang="en-US" altLang="zh-TW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404664"/>
            <a:ext cx="7772400" cy="650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憂鬱的生理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556792"/>
            <a:ext cx="4462909" cy="335607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spc="-15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食慾或體重增加或減少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spc="-15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失眠或嗜</a:t>
            </a:r>
            <a:r>
              <a:rPr lang="zh-TW" altLang="en-US" sz="2800" b="1" spc="-15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</a:t>
            </a:r>
            <a:endParaRPr lang="en-US" altLang="zh-TW" sz="2800" b="1" spc="-15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spc="-15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疲累、失去活力、不想</a:t>
            </a:r>
            <a:r>
              <a:rPr lang="zh-TW" altLang="en-US" sz="2800" b="1" spc="-15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zh-TW" altLang="en-US" sz="2800" b="1" spc="-15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spc="-15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喪失性</a:t>
            </a:r>
            <a:r>
              <a:rPr lang="zh-TW" altLang="en-US" sz="2800" b="1" spc="-15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慾</a:t>
            </a:r>
            <a:endParaRPr lang="zh-TW" altLang="en-US" sz="2800" b="1" spc="-15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3" name="Picture 5" descr="D:\Tammy品味傳播\2014\p1_05\slee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4737100" cy="2679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5"/>
          <p:cNvSpPr txBox="1">
            <a:spLocks noGrp="1"/>
          </p:cNvSpPr>
          <p:nvPr/>
        </p:nvSpPr>
        <p:spPr bwMode="auto">
          <a:xfrm>
            <a:off x="8556625" y="6553200"/>
            <a:ext cx="587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AB0A07D9-BFD6-436B-8DEA-2F5E41A8AC5E}" type="slidenum">
              <a:rPr kumimoji="0" lang="zh-TW" altLang="en-US" sz="1400"/>
              <a:pPr/>
              <a:t>21</a:t>
            </a:fld>
            <a:endParaRPr kumimoji="0" lang="en-US" altLang="zh-TW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032" y="404664"/>
            <a:ext cx="7772400" cy="650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『</a:t>
            </a:r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憂鬱症狀</a:t>
            </a:r>
            <a:r>
              <a:rPr kumimoji="1" lang="en-US" altLang="zh-TW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』</a:t>
            </a:r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與</a:t>
            </a:r>
            <a:r>
              <a:rPr kumimoji="1" lang="en-US" altLang="zh-TW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『</a:t>
            </a:r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重鬱症</a:t>
            </a:r>
            <a:r>
              <a:rPr kumimoji="1" lang="en-US" altLang="zh-TW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』  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700808"/>
            <a:ext cx="7016824" cy="360045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似乎很容易符合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憂鬱症狀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嚴重度：症狀、時間、對功能的影響</a:t>
            </a: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依嚴重度診斷的盲點</a:t>
            </a: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一部份的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憂鬱症</a:t>
            </a: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marL="0" indent="0">
              <a:lnSpc>
                <a:spcPct val="130000"/>
              </a:lnSpc>
              <a:buClr>
                <a:srgbClr val="92D050"/>
              </a:buClr>
              <a:buNone/>
            </a:pP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病因診斷</a:t>
            </a:r>
          </a:p>
        </p:txBody>
      </p:sp>
      <p:pic>
        <p:nvPicPr>
          <p:cNvPr id="7" name="Picture 3" descr="D:\Tammy品味傳播\2014\p1_05\010-3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15220"/>
            <a:ext cx="35941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1" lang="zh-TW" altLang="en-US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不能說的祕密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可能讓你不快樂，陷入憂鬱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可能讓你想逃避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你可以這樣檢測自己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556898"/>
              </p:ext>
            </p:extLst>
          </p:nvPr>
        </p:nvGraphicFramePr>
        <p:xfrm>
          <a:off x="820825" y="2431707"/>
          <a:ext cx="7488062" cy="3517573"/>
        </p:xfrm>
        <a:graphic>
          <a:graphicData uri="http://schemas.openxmlformats.org/drawingml/2006/table">
            <a:tbl>
              <a:tblPr/>
              <a:tblGrid>
                <a:gridCol w="332672"/>
                <a:gridCol w="2071103"/>
                <a:gridCol w="847872"/>
                <a:gridCol w="846400"/>
                <a:gridCol w="847872"/>
                <a:gridCol w="847872"/>
                <a:gridCol w="846399"/>
                <a:gridCol w="847872"/>
              </a:tblGrid>
              <a:tr h="408613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 </a:t>
                      </a:r>
                      <a:endParaRPr kumimoji="0" lang="zh-TW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在過去的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iauKai" charset="-120"/>
                          <a:ea typeface="BiauKai" charset="-120"/>
                        </a:rPr>
                        <a:t>兩週</a:t>
                      </a:r>
                      <a:r>
                        <a:rPr kumimoji="0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內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全部的</a:t>
                      </a:r>
                      <a:endParaRPr kumimoji="0" lang="zh-TW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時間</a:t>
                      </a: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大部分</a:t>
                      </a:r>
                      <a:endParaRPr kumimoji="0" lang="zh-TW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的時間</a:t>
                      </a: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一半以上</a:t>
                      </a:r>
                      <a:endParaRPr kumimoji="0" lang="zh-TW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的時間</a:t>
                      </a: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少於一半</a:t>
                      </a:r>
                      <a:endParaRPr kumimoji="0" lang="zh-TW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的時間</a:t>
                      </a: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有時候</a:t>
                      </a: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從來沒有</a:t>
                      </a: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0880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我感到情緒開朗且精神不錯。</a:t>
                      </a:r>
                      <a:endParaRPr kumimoji="0" lang="zh-TW" alt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610880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我感到心情平靜和放鬆</a:t>
                      </a:r>
                      <a:r>
                        <a:rPr kumimoji="0" lang="zh-TW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zh-TW" alt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610880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我感到有活力</a:t>
                      </a:r>
                      <a:r>
                        <a:rPr kumimoji="0" lang="zh-TW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且</a:t>
                      </a:r>
                      <a:r>
                        <a:rPr kumimoji="0" lang="da-DK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精力充沛</a:t>
                      </a:r>
                      <a:r>
                        <a:rPr kumimoji="0" lang="zh-TW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zh-TW" alt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610880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我醒來感到神清氣爽並有</a:t>
                      </a:r>
                      <a:r>
                        <a:rPr kumimoji="0" lang="zh-TW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充分</a:t>
                      </a:r>
                      <a:r>
                        <a:rPr kumimoji="0" lang="da-DK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休息</a:t>
                      </a:r>
                      <a:r>
                        <a:rPr kumimoji="0" lang="zh-TW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zh-TW" alt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610880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我的日常生活</a:t>
                      </a:r>
                      <a:r>
                        <a:rPr kumimoji="0" lang="zh-TW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中</a:t>
                      </a:r>
                      <a:r>
                        <a:rPr kumimoji="0" lang="da-DK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充滿讓我感興趣的事物</a:t>
                      </a:r>
                      <a:r>
                        <a:rPr kumimoji="0" lang="zh-TW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zh-TW" alt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kumimoji="1">
                          <a:solidFill>
                            <a:schemeClr val="tx1"/>
                          </a:solidFill>
                          <a:latin typeface="Perpetu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zh-TW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593" marR="6359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  <p:sp>
        <p:nvSpPr>
          <p:cNvPr id="35907" name="標題 1"/>
          <p:cNvSpPr txBox="1">
            <a:spLocks/>
          </p:cNvSpPr>
          <p:nvPr/>
        </p:nvSpPr>
        <p:spPr bwMode="auto">
          <a:xfrm>
            <a:off x="971550" y="1277888"/>
            <a:ext cx="7186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0" hangingPunct="0"/>
            <a:r>
              <a:rPr lang="en-US" altLang="zh-TW" sz="4000" dirty="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rPr>
              <a:t>WHO-5</a:t>
            </a:r>
            <a:r>
              <a:rPr lang="zh-TW" altLang="en-US" sz="4000" dirty="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rPr>
              <a:t>幸福指標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9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WHO-5</a:t>
            </a:r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幸福指標結果</a:t>
            </a:r>
          </a:p>
        </p:txBody>
      </p:sp>
      <p:sp>
        <p:nvSpPr>
          <p:cNvPr id="36866" name="內容版面配置區 2"/>
          <p:cNvSpPr>
            <a:spLocks noGrp="1"/>
          </p:cNvSpPr>
          <p:nvPr>
            <p:ph idx="1"/>
          </p:nvPr>
        </p:nvSpPr>
        <p:spPr>
          <a:xfrm>
            <a:off x="755576" y="1600200"/>
            <a:ext cx="7776864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如果您的分數加起來小於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分，您可能感到不幸福或不快樂。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感覺不幸福，會不會誘使您想再次使用成癮物質？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3686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讓你再次感到快樂幸福的方式</a:t>
            </a:r>
          </a:p>
        </p:txBody>
      </p:sp>
      <p:sp>
        <p:nvSpPr>
          <p:cNvPr id="37890" name="內容版面配置區 2"/>
          <p:cNvSpPr>
            <a:spLocks noGrp="1"/>
          </p:cNvSpPr>
          <p:nvPr>
            <p:ph idx="1"/>
          </p:nvPr>
        </p:nvSpPr>
        <p:spPr>
          <a:xfrm>
            <a:off x="755576" y="1600200"/>
            <a:ext cx="7704856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休閒活動（踏青、釣魚）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聯誼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吐露心事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宗教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Grace\Dropbox\drugproject\P1_05\pictures\Fotolia_2970160_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69418"/>
            <a:ext cx="2714863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race\Dropbox\drugproject\P1_05\pictures\Fotolia_5928789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3426619"/>
            <a:ext cx="3960440" cy="2651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7" name="標題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壓力紓解</a:t>
            </a:r>
          </a:p>
        </p:txBody>
      </p:sp>
      <p:pic>
        <p:nvPicPr>
          <p:cNvPr id="3074" name="Picture 2" descr="C:\Users\Grace\Dropbox\drugproject\P1_05\pictures\Fotolia_17018684_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43404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34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1" lang="zh-TW" altLang="en-US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戒不掉的原因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30000"/>
              </a:lnSpc>
              <a:buClr>
                <a:srgbClr val="92D050"/>
              </a:buClr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以為自己可以控制，卻失敗了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標題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戒不掉</a:t>
            </a:r>
          </a:p>
        </p:txBody>
      </p:sp>
      <p:sp>
        <p:nvSpPr>
          <p:cNvPr id="66562" name="內容版面配置區 4"/>
          <p:cNvSpPr>
            <a:spLocks noGrp="1"/>
          </p:cNvSpPr>
          <p:nvPr>
            <p:ph idx="1"/>
          </p:nvPr>
        </p:nvSpPr>
        <p:spPr>
          <a:xfrm>
            <a:off x="755576" y="1600200"/>
            <a:ext cx="7776864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「毒」有什麼好討論，戒就是了！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為什麼你們都不相信我「戒毒」了！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「戒毒」讓我更空虛寂寞！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擋不住誘惑，是我定力不夠！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我害怕失去，我不知道戒毒後的生活！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有更健康的紓壓方式嗎？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戒不掉的原因</a:t>
            </a:r>
          </a:p>
        </p:txBody>
      </p:sp>
      <p:sp>
        <p:nvSpPr>
          <p:cNvPr id="39938" name="內容版面配置區 4"/>
          <p:cNvSpPr>
            <a:spLocks noGrp="1"/>
          </p:cNvSpPr>
          <p:nvPr>
            <p:ph idx="1"/>
          </p:nvPr>
        </p:nvSpPr>
        <p:spPr>
          <a:xfrm>
            <a:off x="683568" y="1600201"/>
            <a:ext cx="7704856" cy="42050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生理因素：</a:t>
            </a:r>
            <a:r>
              <a:rPr lang="en-US" altLang="zh-TW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失眠、身體不適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心理因素：</a:t>
            </a:r>
            <a:r>
              <a:rPr lang="en-US" altLang="zh-TW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回憶甜美的滋味、空虛、憂鬱、焦慮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社會因素：</a:t>
            </a:r>
            <a:r>
              <a:rPr lang="en-US" altLang="zh-TW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親友的誘惑、友誼的牽絆、現實生活的壓力、求助無門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標題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1" lang="zh-TW" altLang="en-US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你生命中最重要的人是誰？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547663" y="2906713"/>
            <a:ext cx="5976665" cy="66630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130000"/>
              </a:lnSpc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臨死前，你想見到誰？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3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11521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zh-TW" altLang="en-US" sz="3200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戒除</a:t>
            </a:r>
            <a:r>
              <a:rPr kumimoji="1" lang="zh-TW" altLang="en-US" sz="3200" dirty="0" smtClean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毒品</a:t>
            </a:r>
            <a:r>
              <a:rPr kumimoji="1" lang="zh-TW" altLang="en-US" sz="3200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會</a:t>
            </a:r>
            <a:r>
              <a:rPr kumimoji="1" lang="zh-TW" altLang="en-US" sz="3200" dirty="0" smtClean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如何 ？</a:t>
            </a:r>
            <a:endParaRPr kumimoji="1" lang="zh-TW" altLang="en-US" sz="3200" dirty="0">
              <a:ln w="900" cmpd="sng">
                <a:solidFill>
                  <a:schemeClr val="accent6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40000">
                    <a:schemeClr val="bg1"/>
                  </a:gs>
                  <a:gs pos="74000">
                    <a:srgbClr val="FFE07D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722313" y="4797152"/>
            <a:ext cx="7772400" cy="905892"/>
          </a:xfrm>
        </p:spPr>
        <p:txBody>
          <a:bodyPr>
            <a:normAutofit/>
          </a:bodyPr>
          <a:lstStyle/>
          <a:p>
            <a:pPr algn="ctr"/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如果我戒毒，可以</a:t>
            </a:r>
            <a:r>
              <a:rPr lang="en-US" altLang="zh-TW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 descr="D:\Tammy品味傳播\2014\p1_05\he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54" y="2132856"/>
            <a:ext cx="4075141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如果我戒除毒品</a:t>
            </a:r>
          </a:p>
        </p:txBody>
      </p:sp>
      <p:sp>
        <p:nvSpPr>
          <p:cNvPr id="41986" name="內容版面配置區 4"/>
          <p:cNvSpPr>
            <a:spLocks noGrp="1"/>
          </p:cNvSpPr>
          <p:nvPr>
            <p:ph idx="1"/>
          </p:nvPr>
        </p:nvSpPr>
        <p:spPr>
          <a:xfrm>
            <a:off x="755576" y="1600200"/>
            <a:ext cx="7632848" cy="45259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可能失去一起吸毒玩樂的朋友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可能擁有不一樣的人生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可能身體更健康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可能心理更快樂與幸福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可能獲得家人親友的讚美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en-US" altLang="zh-TW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D:\Tammy品味傳播\2014\p1_05\he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285789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Tammy品味傳播\2014\p1_05\car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844824"/>
            <a:ext cx="2238375" cy="30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 descr="D:\Tammy品味傳播\2014\p1_05\card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2238375" cy="30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3009" name="標題 3"/>
          <p:cNvSpPr>
            <a:spLocks noGrp="1"/>
          </p:cNvSpPr>
          <p:nvPr>
            <p:ph type="title"/>
          </p:nvPr>
        </p:nvSpPr>
        <p:spPr>
          <a:xfrm>
            <a:off x="722313" y="476672"/>
            <a:ext cx="7772400" cy="894308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200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你準備改變命運了嗎？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722313" y="4372867"/>
            <a:ext cx="7738119" cy="1500187"/>
          </a:xfrm>
        </p:spPr>
        <p:txBody>
          <a:bodyPr>
            <a:normAutofit/>
          </a:bodyPr>
          <a:lstStyle/>
          <a:p>
            <a:pPr algn="ctr"/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機會與命運決定在你的一念之間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標題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戒毒要多久才會成功？</a:t>
            </a:r>
          </a:p>
        </p:txBody>
      </p:sp>
      <p:sp>
        <p:nvSpPr>
          <p:cNvPr id="67586" name="內容版面配置區 4"/>
          <p:cNvSpPr>
            <a:spLocks noGrp="1"/>
          </p:cNvSpPr>
          <p:nvPr>
            <p:ph idx="1"/>
          </p:nvPr>
        </p:nvSpPr>
        <p:spPr>
          <a:xfrm>
            <a:off x="683568" y="1600200"/>
            <a:ext cx="777686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真的會成功嗎？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可是我這週偷用了兩次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我這個月偷用了兩次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我已經兩個月沒有偷用了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我已經一年沒有偷用了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ammy品味傳播\2014\p1_05\p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4226"/>
            <a:ext cx="8263615" cy="591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004048" y="6453336"/>
            <a:ext cx="244329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http://</a:t>
            </a:r>
            <a:r>
              <a:rPr lang="en-US" altLang="zh-HK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www.ntpc.gov.tw/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情境一</a:t>
            </a:r>
          </a:p>
        </p:txBody>
      </p:sp>
      <p:sp>
        <p:nvSpPr>
          <p:cNvPr id="45058" name="內容版面配置區 2"/>
          <p:cNvSpPr>
            <a:spLocks noGrp="1"/>
          </p:cNvSpPr>
          <p:nvPr>
            <p:ph idx="1"/>
          </p:nvPr>
        </p:nvSpPr>
        <p:spPr>
          <a:xfrm>
            <a:off x="755576" y="1600200"/>
            <a:ext cx="770485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朋友相約唱歌聚會，再次拿出毒品熱情邀約，你會怎麼做？</a:t>
            </a:r>
            <a: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一、遠離現場？</a:t>
            </a:r>
            <a: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二、轉移話題？</a:t>
            </a:r>
            <a: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三、堅持拒絕？</a:t>
            </a:r>
            <a: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四、其他？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情境二</a:t>
            </a:r>
          </a:p>
        </p:txBody>
      </p:sp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755576" y="1600200"/>
            <a:ext cx="7632848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工作或課業壓力大，很想讓自己放鬆一下，暫時逃離這些壓力，你會怎麼做？</a:t>
            </a:r>
            <a: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一、吐露心事發牢騷？</a:t>
            </a:r>
            <a: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二、睡覺？</a:t>
            </a:r>
            <a: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三、運動？</a:t>
            </a:r>
            <a: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四、其他？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4608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情境三</a:t>
            </a:r>
          </a:p>
        </p:txBody>
      </p:sp>
      <p:sp>
        <p:nvSpPr>
          <p:cNvPr id="47106" name="內容版面配置區 2"/>
          <p:cNvSpPr>
            <a:spLocks noGrp="1"/>
          </p:cNvSpPr>
          <p:nvPr>
            <p:ph idx="1"/>
          </p:nvPr>
        </p:nvSpPr>
        <p:spPr>
          <a:xfrm>
            <a:off x="755576" y="1600200"/>
            <a:ext cx="7632848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好友拿出最新的毒品免費請你試用，你會怎麼做？</a:t>
            </a:r>
            <a: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一、感謝對方好意，予以婉拒？</a:t>
            </a:r>
            <a: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二、生氣的離開現場？</a:t>
            </a:r>
            <a: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三、轉移話題？</a:t>
            </a:r>
            <a: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四、其他？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  <p:bldP spid="4710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一個人拒絕毒品？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 2" charset="0"/>
              <a:buNone/>
              <a:defRPr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想要改變，不再孤單</a:t>
            </a:r>
          </a:p>
        </p:txBody>
      </p:sp>
      <p:pic>
        <p:nvPicPr>
          <p:cNvPr id="1027" name="Picture 3" descr="D:\Tammy品味傳播\2014\p1_05\hand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16" y="2060848"/>
            <a:ext cx="35941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標題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戒毒難在哪裡？</a:t>
            </a:r>
          </a:p>
        </p:txBody>
      </p:sp>
      <p:sp>
        <p:nvSpPr>
          <p:cNvPr id="49154" name="內容版面配置區 4"/>
          <p:cNvSpPr>
            <a:spLocks noGrp="1"/>
          </p:cNvSpPr>
          <p:nvPr>
            <p:ph idx="1"/>
          </p:nvPr>
        </p:nvSpPr>
        <p:spPr>
          <a:xfrm>
            <a:off x="755576" y="1600200"/>
            <a:ext cx="7704856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身體的癮，你能克服度過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心理的魔，卻揮之不去！！！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標題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生命中，影響你最多的人？</a:t>
            </a:r>
          </a:p>
        </p:txBody>
      </p:sp>
      <p:sp>
        <p:nvSpPr>
          <p:cNvPr id="59394" name="內容版面配置區 4"/>
          <p:cNvSpPr>
            <a:spLocks noGrp="1"/>
          </p:cNvSpPr>
          <p:nvPr>
            <p:ph idx="1"/>
          </p:nvPr>
        </p:nvSpPr>
        <p:spPr>
          <a:xfrm>
            <a:off x="755576" y="1600200"/>
            <a:ext cx="7704856" cy="4525963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父母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伴侶、丈夫、妻子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祖父、母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朋友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同事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en-US" altLang="zh-TW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/>
      <p:bldP spid="5939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標題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1" lang="zh-TW" altLang="en-US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公開表明拒絕毒品的決心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722313" y="2276872"/>
            <a:ext cx="7772400" cy="150018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把不要說出口，真的很困難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也需要許多的協助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" grpId="0"/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戒毒你可能需要</a:t>
            </a:r>
          </a:p>
        </p:txBody>
      </p:sp>
      <p:sp>
        <p:nvSpPr>
          <p:cNvPr id="50179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CA9FBE49-CEE4-4EA8-A149-3511FEA014C4}" type="slidenum">
              <a:rPr kumimoji="0" lang="zh-TW" altLang="en-US" sz="1400">
                <a:solidFill>
                  <a:srgbClr val="FFFFFF"/>
                </a:solidFill>
                <a:latin typeface="Franklin Gothic Book" pitchFamily="34" charset="0"/>
                <a:ea typeface="微軟正黑體" pitchFamily="34" charset="-120"/>
              </a:rPr>
              <a:pPr/>
              <a:t>41</a:t>
            </a:fld>
            <a:endParaRPr kumimoji="0" lang="en-US" altLang="zh-TW" sz="1400">
              <a:solidFill>
                <a:srgbClr val="FFFFFF"/>
              </a:solidFill>
              <a:latin typeface="Franklin Gothic Book" pitchFamily="34" charset="0"/>
              <a:ea typeface="微軟正黑體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8002506"/>
              </p:ext>
            </p:extLst>
          </p:nvPr>
        </p:nvGraphicFramePr>
        <p:xfrm>
          <a:off x="1077348" y="1628800"/>
          <a:ext cx="709505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Graphic spid="3" grpId="0">
        <p:bldAsOne/>
      </p:bldGraphic>
      <p:bldGraphic spid="3" grpId="1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除去毒癮心魔的策略</a:t>
            </a:r>
          </a:p>
        </p:txBody>
      </p:sp>
      <p:sp>
        <p:nvSpPr>
          <p:cNvPr id="51202" name="內容版面配置區 2"/>
          <p:cNvSpPr>
            <a:spLocks noGrp="1"/>
          </p:cNvSpPr>
          <p:nvPr>
            <p:ph idx="1"/>
          </p:nvPr>
        </p:nvSpPr>
        <p:spPr>
          <a:xfrm>
            <a:off x="755576" y="1600200"/>
            <a:ext cx="770485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勇敢練習說「不」－許多人內心拒絕，卻說不出口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戒癮不是「吃藥」－對抗毒癮心魔需要足夠的心理建設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/>
      <p:bldP spid="5120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race\AIandPS source\ai\worl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983413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3" name="標題 3"/>
          <p:cNvSpPr>
            <a:spLocks noGrp="1"/>
          </p:cNvSpPr>
          <p:nvPr>
            <p:ph type="title"/>
          </p:nvPr>
        </p:nvSpPr>
        <p:spPr>
          <a:xfrm>
            <a:off x="722313" y="483575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200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如果重新選擇，你的夢想是</a:t>
            </a:r>
            <a:r>
              <a:rPr kumimoji="1" lang="en-US" altLang="zh-TW" sz="3200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…</a:t>
            </a:r>
            <a:endParaRPr kumimoji="1" lang="zh-TW" altLang="en-US" sz="3200" dirty="0">
              <a:ln w="900" cmpd="sng">
                <a:solidFill>
                  <a:schemeClr val="accent6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40000">
                    <a:schemeClr val="bg1"/>
                  </a:gs>
                  <a:gs pos="74000">
                    <a:srgbClr val="FFE07D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899592" y="4819648"/>
            <a:ext cx="2592288" cy="129646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小時候想要當大老闆</a:t>
            </a:r>
            <a:endParaRPr lang="en-US" altLang="zh-TW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小時候想要當警察</a:t>
            </a:r>
            <a:endParaRPr lang="en-US" altLang="zh-TW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小時候想要當總統</a:t>
            </a:r>
          </a:p>
        </p:txBody>
      </p:sp>
      <p:sp>
        <p:nvSpPr>
          <p:cNvPr id="2" name="矩形 1"/>
          <p:cNvSpPr/>
          <p:nvPr/>
        </p:nvSpPr>
        <p:spPr>
          <a:xfrm>
            <a:off x="1302643" y="2702017"/>
            <a:ext cx="1261885" cy="65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大老闆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01565" y="2533155"/>
            <a:ext cx="902812" cy="65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警察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48776" y="4430209"/>
            <a:ext cx="902812" cy="65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總統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3" grpId="0"/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標題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追逐你的夢想</a:t>
            </a:r>
          </a:p>
        </p:txBody>
      </p:sp>
      <p:sp>
        <p:nvSpPr>
          <p:cNvPr id="70658" name="內容版面配置區 4"/>
          <p:cNvSpPr>
            <a:spLocks noGrp="1"/>
          </p:cNvSpPr>
          <p:nvPr>
            <p:ph idx="1"/>
          </p:nvPr>
        </p:nvSpPr>
        <p:spPr>
          <a:xfrm>
            <a:off x="683568" y="1600200"/>
            <a:ext cx="777686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確認夢想，制定策略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了解環境中的資源與限制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認識自己，肯定自我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尋求他人的肯定與讚美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拒絕毒品，避免再次嘗試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/>
      <p:bldP spid="7065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3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拒絕毒品</a:t>
            </a:r>
            <a:r>
              <a:rPr kumimoji="1" altLang="zh-TW" b="1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</a:t>
            </a:r>
            <a:r>
              <a:rPr kumimoji="1" lang="zh-TW" altLang="en-US" b="1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你我一同努力！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標題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生命中的重要他人有何影響？</a:t>
            </a:r>
          </a:p>
        </p:txBody>
      </p:sp>
      <p:sp>
        <p:nvSpPr>
          <p:cNvPr id="60418" name="內容版面配置區 2"/>
          <p:cNvSpPr>
            <a:spLocks noGrp="1"/>
          </p:cNvSpPr>
          <p:nvPr>
            <p:ph idx="1"/>
          </p:nvPr>
        </p:nvSpPr>
        <p:spPr>
          <a:xfrm>
            <a:off x="755576" y="1556792"/>
            <a:ext cx="7632848" cy="2448272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讓我走出憂鬱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讓我不再孤獨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讓我開始吸毒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讓我</a:t>
            </a:r>
            <a:r>
              <a:rPr lang="en-US" altLang="zh-TW" sz="3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3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>
          <a:xfrm>
            <a:off x="539750" y="332656"/>
            <a:ext cx="8147050" cy="9001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毒？藥？娛樂性用藥？成癮物質？</a:t>
            </a:r>
          </a:p>
        </p:txBody>
      </p:sp>
      <p:sp>
        <p:nvSpPr>
          <p:cNvPr id="1741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C30893A2-BA65-4643-AE8A-611754EA0F82}" type="slidenum">
              <a:rPr kumimoji="0" lang="zh-TW" altLang="en-US" sz="1400">
                <a:solidFill>
                  <a:srgbClr val="FFFFFF"/>
                </a:solidFill>
                <a:latin typeface="Franklin Gothic Book" pitchFamily="34" charset="0"/>
                <a:ea typeface="微軟正黑體" pitchFamily="34" charset="-120"/>
              </a:rPr>
              <a:pPr/>
              <a:t>6</a:t>
            </a:fld>
            <a:endParaRPr kumimoji="0" lang="en-US" altLang="zh-TW" sz="1400">
              <a:solidFill>
                <a:srgbClr val="FFFFFF"/>
              </a:solidFill>
              <a:latin typeface="Franklin Gothic Book" pitchFamily="34" charset="0"/>
              <a:ea typeface="微軟正黑體" pitchFamily="34" charset="-12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639315"/>
            <a:ext cx="3058742" cy="2387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5895" y="1615941"/>
            <a:ext cx="2921000" cy="219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9504" y="4136221"/>
            <a:ext cx="2891409" cy="2101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1479" y="4161207"/>
            <a:ext cx="2750994" cy="2063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2996952"/>
            <a:ext cx="2058575" cy="2058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5455697" y="6453336"/>
            <a:ext cx="258436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http://</a:t>
            </a:r>
            <a:r>
              <a:rPr lang="en-US" altLang="zh-HK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www.drugabuse.gov/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577099" y="6453336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>
                <a:solidFill>
                  <a:schemeClr val="tx1"/>
                </a:solidFill>
              </a:rPr>
              <a:t>http://refrain.moj.gov.tw</a:t>
            </a:r>
            <a:r>
              <a:rPr lang="en-US" altLang="zh-TW" sz="1000" dirty="0" smtClean="0">
                <a:solidFill>
                  <a:schemeClr val="tx1"/>
                </a:solidFill>
              </a:rPr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1" lang="zh-TW" altLang="en-US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在你心中，這些東西是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722313" y="1628800"/>
            <a:ext cx="7772400" cy="2520280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rgbClr val="92D050"/>
              </a:buClr>
              <a:buFont typeface="+mj-lt"/>
              <a:buAutoNum type="arabicPeriod"/>
            </a:pP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Clr>
                <a:srgbClr val="92D050"/>
              </a:buClr>
              <a:buFont typeface="+mj-lt"/>
              <a:buAutoNum type="arabicPeriod"/>
            </a:pP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Clr>
                <a:srgbClr val="92D050"/>
              </a:buClr>
              <a:buFont typeface="+mj-lt"/>
              <a:buAutoNum type="arabicPeriod"/>
            </a:pP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娛樂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性用藥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Clr>
                <a:srgbClr val="92D050"/>
              </a:buClr>
              <a:buFont typeface="+mj-lt"/>
              <a:buAutoNum type="arabicPeriod"/>
            </a:pP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成癮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物質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Clr>
                <a:srgbClr val="92D050"/>
              </a:buClr>
              <a:buFont typeface="+mj-lt"/>
              <a:buAutoNum type="arabicPeriod"/>
            </a:pP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使用者怎麼使用而定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cap="all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毒品像是地溝油嗎？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971600" y="1962189"/>
            <a:ext cx="6946406" cy="4138777"/>
            <a:chOff x="793946" y="1772816"/>
            <a:chExt cx="7613940" cy="4536504"/>
          </a:xfrm>
        </p:grpSpPr>
        <p:grpSp>
          <p:nvGrpSpPr>
            <p:cNvPr id="23" name="群組 22"/>
            <p:cNvGrpSpPr/>
            <p:nvPr/>
          </p:nvGrpSpPr>
          <p:grpSpPr>
            <a:xfrm>
              <a:off x="793946" y="2556249"/>
              <a:ext cx="1654451" cy="2785271"/>
              <a:chOff x="774293" y="1700572"/>
              <a:chExt cx="2694683" cy="4536504"/>
            </a:xfrm>
          </p:grpSpPr>
          <p:pic>
            <p:nvPicPr>
              <p:cNvPr id="24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74293" y="1700572"/>
                <a:ext cx="2694683" cy="4536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6" descr="D:\Tammy品味傳播\2014\p1_05\skull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0060" y="3350418"/>
                <a:ext cx="864096" cy="1106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群組 16"/>
            <p:cNvGrpSpPr/>
            <p:nvPr/>
          </p:nvGrpSpPr>
          <p:grpSpPr>
            <a:xfrm>
              <a:off x="4722697" y="1988840"/>
              <a:ext cx="2193604" cy="3692937"/>
              <a:chOff x="774293" y="1700572"/>
              <a:chExt cx="2694683" cy="4536504"/>
            </a:xfrm>
          </p:grpSpPr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74293" y="1700572"/>
                <a:ext cx="2694683" cy="4536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6" descr="D:\Tammy品味傳播\2014\p1_05\skull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0060" y="3350418"/>
                <a:ext cx="864096" cy="1106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群組 3"/>
            <p:cNvGrpSpPr/>
            <p:nvPr/>
          </p:nvGrpSpPr>
          <p:grpSpPr>
            <a:xfrm>
              <a:off x="1979712" y="2184571"/>
              <a:ext cx="2096005" cy="3528628"/>
              <a:chOff x="774293" y="1700572"/>
              <a:chExt cx="2694683" cy="4536504"/>
            </a:xfrm>
          </p:grpSpPr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74293" y="1700572"/>
                <a:ext cx="2694683" cy="4536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D:\Tammy品味傳播\2014\p1_05\skull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0060" y="3350418"/>
                <a:ext cx="864096" cy="1106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群組 4"/>
            <p:cNvGrpSpPr/>
            <p:nvPr/>
          </p:nvGrpSpPr>
          <p:grpSpPr>
            <a:xfrm>
              <a:off x="6032645" y="2218415"/>
              <a:ext cx="2375241" cy="3998722"/>
              <a:chOff x="6084168" y="2094234"/>
              <a:chExt cx="2375241" cy="3998722"/>
            </a:xfrm>
          </p:grpSpPr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084168" y="2094234"/>
                <a:ext cx="2375241" cy="39987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D:\Tammy品味傳播\2014\p1_05\skull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9003" y="3548499"/>
                <a:ext cx="761661" cy="975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群組 28"/>
            <p:cNvGrpSpPr/>
            <p:nvPr/>
          </p:nvGrpSpPr>
          <p:grpSpPr>
            <a:xfrm>
              <a:off x="3276193" y="1772816"/>
              <a:ext cx="2694683" cy="4536504"/>
              <a:chOff x="3276193" y="1680633"/>
              <a:chExt cx="2694683" cy="4536504"/>
            </a:xfrm>
          </p:grpSpPr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76193" y="1680633"/>
                <a:ext cx="2694683" cy="4536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6" descr="D:\Tammy品味傳播\2014\p1_05\skull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3330479"/>
                <a:ext cx="864096" cy="1106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4"/>
          <p:cNvSpPr>
            <a:spLocks noGrp="1"/>
          </p:cNvSpPr>
          <p:nvPr>
            <p:ph type="title"/>
          </p:nvPr>
        </p:nvSpPr>
        <p:spPr>
          <a:xfrm>
            <a:off x="722313" y="4365104"/>
            <a:ext cx="7772400" cy="1362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1" lang="zh-TW" altLang="en-US" dirty="0" smtClean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人</a:t>
            </a:r>
            <a:r>
              <a:rPr kumimoji="1" lang="zh-TW" altLang="en-US" dirty="0" smtClean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微軟正黑體"/>
                <a:ea typeface="微軟正黑體"/>
                <a:cs typeface="+mn-cs"/>
              </a:rPr>
              <a:t>，</a:t>
            </a:r>
            <a:r>
              <a:rPr kumimoji="1" lang="zh-TW" altLang="en-US" dirty="0" smtClean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為什麼</a:t>
            </a:r>
            <a:r>
              <a:rPr kumimoji="1" lang="zh-TW" altLang="en-US" dirty="0">
                <a:ln w="900" cmpd="sng">
                  <a:solidFill>
                    <a:schemeClr val="accent6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0000">
                      <a:schemeClr val="bg1"/>
                    </a:gs>
                    <a:gs pos="74000">
                      <a:srgbClr val="FFE07D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吸毒？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666303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究竟是毒品可怕，還是空虛可怕？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/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202b3541-5487-466f-aa63-5e7eb326053d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61&quot;/&gt;&lt;/object&gt;&lt;object type=&quot;3&quot; unique_id=&quot;10005&quot;&gt;&lt;property id=&quot;20148&quot; value=&quot;5&quot;/&gt;&lt;property id=&quot;20300&quot; value=&quot;Slide 2 - &amp;quot;課程介紹與目標&amp;quot;&quot;/&gt;&lt;property id=&quot;20307&quot; value=&quot;381&quot;/&gt;&lt;/object&gt;&lt;object type=&quot;3&quot; unique_id=&quot;10006&quot;&gt;&lt;property id=&quot;20148&quot; value=&quot;5&quot;/&gt;&lt;property id=&quot;20300&quot; value=&quot;Slide 3 - &amp;quot;你生命中最重要的人是誰？&amp;quot;&quot;/&gt;&lt;property id=&quot;20307&quot; value=&quot;382&quot;/&gt;&lt;/object&gt;&lt;object type=&quot;3&quot; unique_id=&quot;10007&quot;&gt;&lt;property id=&quot;20148&quot; value=&quot;5&quot;/&gt;&lt;property id=&quot;20300&quot; value=&quot;Slide 4 - &amp;quot;生命中，影響你最多的人？&amp;quot;&quot;/&gt;&lt;property id=&quot;20307&quot; value=&quot;383&quot;/&gt;&lt;/object&gt;&lt;object type=&quot;3&quot; unique_id=&quot;10008&quot;&gt;&lt;property id=&quot;20148&quot; value=&quot;5&quot;/&gt;&lt;property id=&quot;20300&quot; value=&quot;Slide 5 - &amp;quot;生命中的重要他人有何影響？&amp;quot;&quot;/&gt;&lt;property id=&quot;20307&quot; value=&quot;384&quot;/&gt;&lt;/object&gt;&lt;object type=&quot;3&quot; unique_id=&quot;10009&quot;&gt;&lt;property id=&quot;20148&quot; value=&quot;5&quot;/&gt;&lt;property id=&quot;20300&quot; value=&quot;Slide 6 - &amp;quot;毒？藥？娛樂性用藥？成癮物質？&amp;quot;&quot;/&gt;&lt;property id=&quot;20307&quot; value=&quot;351&quot;/&gt;&lt;/object&gt;&lt;object type=&quot;3&quot; unique_id=&quot;10010&quot;&gt;&lt;property id=&quot;20148&quot; value=&quot;5&quot;/&gt;&lt;property id=&quot;20300&quot; value=&quot;Slide 7 - &amp;quot;在你心中，這些東西是&amp;quot;&quot;/&gt;&lt;property id=&quot;20307&quot; value=&quot;365&quot;/&gt;&lt;/object&gt;&lt;object type=&quot;3&quot; unique_id=&quot;10011&quot;&gt;&lt;property id=&quot;20148&quot; value=&quot;5&quot;/&gt;&lt;property id=&quot;20300&quot; value=&quot;Slide 8 - &amp;quot;毒品像是地溝油嗎？&amp;quot;&quot;/&gt;&lt;property id=&quot;20307&quot; value=&quot;403&quot;/&gt;&lt;/object&gt;&lt;object type=&quot;3&quot; unique_id=&quot;10012&quot;&gt;&lt;property id=&quot;20148&quot; value=&quot;5&quot;/&gt;&lt;property id=&quot;20300&quot; value=&quot;Slide 9 - &amp;quot;人為什麼吸毒？&amp;quot;&quot;/&gt;&lt;property id=&quot;20307&quot; value=&quot;404&quot;/&gt;&lt;/object&gt;&lt;object type=&quot;3&quot; unique_id=&quot;10013&quot;&gt;&lt;property id=&quot;20148&quot; value=&quot;5&quot;/&gt;&lt;property id=&quot;20300&quot; value=&quot;Slide 10 - &amp;quot;空虛寂寞？好奇？解悶紓壓？&amp;quot;&quot;/&gt;&lt;property id=&quot;20307&quot; value=&quot;362&quot;/&gt;&lt;/object&gt;&lt;object type=&quot;3&quot; unique_id=&quot;10014&quot;&gt;&lt;property id=&quot;20148&quot; value=&quot;5&quot;/&gt;&lt;property id=&quot;20300&quot; value=&quot;Slide 11 - &amp;quot;使用成癮物質的原因&amp;quot;&quot;/&gt;&lt;property id=&quot;20307&quot; value=&quot;366&quot;/&gt;&lt;/object&gt;&lt;object type=&quot;3&quot; unique_id=&quot;10015&quot;&gt;&lt;property id=&quot;20148&quot; value=&quot;5&quot;/&gt;&lt;property id=&quot;20300&quot; value=&quot;Slide 12 - &amp;quot;讓我再次接觸毒品的情境？&amp;quot;&quot;/&gt;&lt;property id=&quot;20307&quot; value=&quot;385&quot;/&gt;&lt;/object&gt;&lt;object type=&quot;3&quot; unique_id=&quot;10016&quot;&gt;&lt;property id=&quot;20148&quot; value=&quot;5&quot;/&gt;&lt;property id=&quot;20300&quot; value=&quot;Slide 13 - &amp;quot;你覺得生活壓力大嗎？&amp;quot;&quot;/&gt;&lt;property id=&quot;20307&quot; value=&quot;387&quot;/&gt;&lt;/object&gt;&lt;object type=&quot;3&quot; unique_id=&quot;10017&quot;&gt;&lt;property id=&quot;20148&quot; value=&quot;5&quot;/&gt;&lt;property id=&quot;20300&quot; value=&quot;Slide 14 - &amp;quot;今天你糖果了嗎？&amp;quot;&quot;/&gt;&lt;property id=&quot;20307&quot; value=&quot;388&quot;/&gt;&lt;/object&gt;&lt;object type=&quot;3&quot; unique_id=&quot;10018&quot;&gt;&lt;property id=&quot;20148&quot; value=&quot;5&quot;/&gt;&lt;property id=&quot;20300&quot; value=&quot;Slide 15 - &amp;quot;玩「糖果」欲罷不能？ 小心網路成癮症&amp;quot;&quot;/&gt;&lt;property id=&quot;20307&quot; value=&quot;389&quot;/&gt;&lt;/object&gt;&lt;object type=&quot;3&quot; unique_id=&quot;10019&quot;&gt;&lt;property id=&quot;20148&quot; value=&quot;5&quot;/&gt;&lt;property id=&quot;20300&quot; value=&quot;Slide 16 - &amp;quot;壓力長期無法釋放&amp;quot;&quot;/&gt;&lt;property id=&quot;20307&quot; value=&quot;395&quot;/&gt;&lt;/object&gt;&lt;object type=&quot;3&quot; unique_id=&quot;10020&quot;&gt;&lt;property id=&quot;20148&quot; value=&quot;5&quot;/&gt;&lt;property id=&quot;20300&quot; value=&quot;Slide 17 - &amp;quot;憂鬱的情緒&amp;quot;&quot;/&gt;&lt;property id=&quot;20307&quot; value=&quot;390&quot;/&gt;&lt;/object&gt;&lt;object type=&quot;3&quot; unique_id=&quot;10021&quot;&gt;&lt;property id=&quot;20148&quot; value=&quot;5&quot;/&gt;&lt;property id=&quot;20300&quot; value=&quot;Slide 18 - &amp;quot;憂鬱的行為&amp;quot;&quot;/&gt;&lt;property id=&quot;20307&quot; value=&quot;391&quot;/&gt;&lt;/object&gt;&lt;object type=&quot;3&quot; unique_id=&quot;10022&quot;&gt;&lt;property id=&quot;20148&quot; value=&quot;5&quot;/&gt;&lt;property id=&quot;20300&quot; value=&quot;Slide 19 - &amp;quot;憂鬱的思考&amp;quot;&quot;/&gt;&lt;property id=&quot;20307&quot; value=&quot;392&quot;/&gt;&lt;/object&gt;&lt;object type=&quot;3&quot; unique_id=&quot;10023&quot;&gt;&lt;property id=&quot;20148&quot; value=&quot;5&quot;/&gt;&lt;property id=&quot;20300&quot; value=&quot;Slide 20 - &amp;quot;憂鬱的生理&amp;quot;&quot;/&gt;&lt;property id=&quot;20307&quot; value=&quot;393&quot;/&gt;&lt;/object&gt;&lt;object type=&quot;3&quot; unique_id=&quot;10024&quot;&gt;&lt;property id=&quot;20148&quot; value=&quot;5&quot;/&gt;&lt;property id=&quot;20300&quot; value=&quot;Slide 21 - &amp;quot;『憂鬱症狀』與『重鬱症』  &amp;quot;&quot;/&gt;&lt;property id=&quot;20307&quot; value=&quot;394&quot;/&gt;&lt;/object&gt;&lt;object type=&quot;3&quot; unique_id=&quot;10025&quot;&gt;&lt;property id=&quot;20148&quot; value=&quot;5&quot;/&gt;&lt;property id=&quot;20300&quot; value=&quot;Slide 22 - &amp;quot;不能說的祕密&amp;quot;&quot;/&gt;&lt;property id=&quot;20307&quot; value=&quot;396&quot;/&gt;&lt;/object&gt;&lt;object type=&quot;3&quot; unique_id=&quot;10026&quot;&gt;&lt;property id=&quot;20148&quot; value=&quot;5&quot;/&gt;&lt;property id=&quot;20300&quot; value=&quot;Slide 23 - &amp;quot;你可以這樣檢測自己&amp;quot;&quot;/&gt;&lt;property id=&quot;20307&quot; value=&quot;363&quot;/&gt;&lt;/object&gt;&lt;object type=&quot;3&quot; unique_id=&quot;10027&quot;&gt;&lt;property id=&quot;20148&quot; value=&quot;5&quot;/&gt;&lt;property id=&quot;20300&quot; value=&quot;Slide 24 - &amp;quot;WHO-5 幸福指標結果&amp;quot;&quot;/&gt;&lt;property id=&quot;20307&quot; value=&quot;364&quot;/&gt;&lt;/object&gt;&lt;object type=&quot;3&quot; unique_id=&quot;10028&quot;&gt;&lt;property id=&quot;20148&quot; value=&quot;5&quot;/&gt;&lt;property id=&quot;20300&quot; value=&quot;Slide 25 - &amp;quot;讓你再次感到快樂幸福的方式&amp;quot;&quot;/&gt;&lt;property id=&quot;20307&quot; value=&quot;368&quot;/&gt;&lt;/object&gt;&lt;object type=&quot;3&quot; unique_id=&quot;10029&quot;&gt;&lt;property id=&quot;20148&quot; value=&quot;5&quot;/&gt;&lt;property id=&quot;20300&quot; value=&quot;Slide 26 - &amp;quot;壓力紓解&amp;quot;&quot;/&gt;&lt;property id=&quot;20307&quot; value=&quot;405&quot;/&gt;&lt;/object&gt;&lt;object type=&quot;3&quot; unique_id=&quot;10030&quot;&gt;&lt;property id=&quot;20148&quot; value=&quot;5&quot;/&gt;&lt;property id=&quot;20300&quot; value=&quot;Slide 27 - &amp;quot;戒不掉的原因&amp;quot;&quot;/&gt;&lt;property id=&quot;20307&quot; value=&quot;377&quot;/&gt;&lt;/object&gt;&lt;object type=&quot;3&quot; unique_id=&quot;10031&quot;&gt;&lt;property id=&quot;20148&quot; value=&quot;5&quot;/&gt;&lt;property id=&quot;20300&quot; value=&quot;Slide 28 - &amp;quot;戒不掉&amp;quot;&quot;/&gt;&lt;property id=&quot;20307&quot; value=&quot;397&quot;/&gt;&lt;/object&gt;&lt;object type=&quot;3&quot; unique_id=&quot;10032&quot;&gt;&lt;property id=&quot;20148&quot; value=&quot;5&quot;/&gt;&lt;property id=&quot;20300&quot; value=&quot;Slide 29 - &amp;quot;戒不掉的原因&amp;quot;&quot;/&gt;&lt;property id=&quot;20307&quot; value=&quot;378&quot;/&gt;&lt;/object&gt;&lt;object type=&quot;3&quot; unique_id=&quot;10033&quot;&gt;&lt;property id=&quot;20148&quot; value=&quot;5&quot;/&gt;&lt;property id=&quot;20300&quot; value=&quot;Slide 30 - &amp;quot;戒除毒品會如何 ？&amp;quot;&quot;/&gt;&lt;property id=&quot;20307&quot; value=&quot;379&quot;/&gt;&lt;/object&gt;&lt;object type=&quot;3&quot; unique_id=&quot;10034&quot;&gt;&lt;property id=&quot;20148&quot; value=&quot;5&quot;/&gt;&lt;property id=&quot;20300&quot; value=&quot;Slide 31 - &amp;quot;如果我戒除毒品&amp;quot;&quot;/&gt;&lt;property id=&quot;20307&quot; value=&quot;380&quot;/&gt;&lt;/object&gt;&lt;object type=&quot;3&quot; unique_id=&quot;10035&quot;&gt;&lt;property id=&quot;20148&quot; value=&quot;5&quot;/&gt;&lt;property id=&quot;20300&quot; value=&quot;Slide 32 - &amp;quot;你準備改變命運了嗎？&amp;quot;&quot;/&gt;&lt;property id=&quot;20307&quot; value=&quot;369&quot;/&gt;&lt;/object&gt;&lt;object type=&quot;3&quot; unique_id=&quot;10036&quot;&gt;&lt;property id=&quot;20148&quot; value=&quot;5&quot;/&gt;&lt;property id=&quot;20300&quot; value=&quot;Slide 33 - &amp;quot;戒毒要多久才會成功？&amp;quot;&quot;/&gt;&lt;property id=&quot;20307&quot; value=&quot;400&quot;/&gt;&lt;/object&gt;&lt;object type=&quot;3&quot; unique_id=&quot;10037&quot;&gt;&lt;property id=&quot;20148&quot; value=&quot;5&quot;/&gt;&lt;property id=&quot;20300&quot; value=&quot;Slide 34&quot;/&gt;&lt;property id=&quot;20307&quot; value=&quot;367&quot;/&gt;&lt;/object&gt;&lt;object type=&quot;3&quot; unique_id=&quot;10038&quot;&gt;&lt;property id=&quot;20148&quot; value=&quot;5&quot;/&gt;&lt;property id=&quot;20300&quot; value=&quot;Slide 35 - &amp;quot;情境一&amp;quot;&quot;/&gt;&lt;property id=&quot;20307&quot; value=&quot;370&quot;/&gt;&lt;/object&gt;&lt;object type=&quot;3&quot; unique_id=&quot;10039&quot;&gt;&lt;property id=&quot;20148&quot; value=&quot;5&quot;/&gt;&lt;property id=&quot;20300&quot; value=&quot;Slide 36 - &amp;quot;情境二&amp;quot;&quot;/&gt;&lt;property id=&quot;20307&quot; value=&quot;371&quot;/&gt;&lt;/object&gt;&lt;object type=&quot;3&quot; unique_id=&quot;10040&quot;&gt;&lt;property id=&quot;20148&quot; value=&quot;5&quot;/&gt;&lt;property id=&quot;20300&quot; value=&quot;Slide 37 - &amp;quot;情境三&amp;quot;&quot;/&gt;&lt;property id=&quot;20307&quot; value=&quot;372&quot;/&gt;&lt;/object&gt;&lt;object type=&quot;3&quot; unique_id=&quot;10041&quot;&gt;&lt;property id=&quot;20148&quot; value=&quot;5&quot;/&gt;&lt;property id=&quot;20300&quot; value=&quot;Slide 38 - &amp;quot;一個人拒絕毒品？&amp;quot;&quot;/&gt;&lt;property id=&quot;20307&quot; value=&quot;373&quot;/&gt;&lt;/object&gt;&lt;object type=&quot;3&quot; unique_id=&quot;10042&quot;&gt;&lt;property id=&quot;20148&quot; value=&quot;5&quot;/&gt;&lt;property id=&quot;20300&quot; value=&quot;Slide 39 - &amp;quot;戒毒難在哪裡？&amp;quot;&quot;/&gt;&lt;property id=&quot;20307&quot; value=&quot;374&quot;/&gt;&lt;/object&gt;&lt;object type=&quot;3&quot; unique_id=&quot;10043&quot;&gt;&lt;property id=&quot;20148&quot; value=&quot;5&quot;/&gt;&lt;property id=&quot;20300&quot; value=&quot;Slide 40 - &amp;quot;公開表明拒絕毒品的決心&amp;quot;&quot;/&gt;&lt;property id=&quot;20307&quot; value=&quot;401&quot;/&gt;&lt;/object&gt;&lt;object type=&quot;3&quot; unique_id=&quot;10044&quot;&gt;&lt;property id=&quot;20148&quot; value=&quot;5&quot;/&gt;&lt;property id=&quot;20300&quot; value=&quot;Slide 41 - &amp;quot;戒毒你可能需要&amp;quot;&quot;/&gt;&lt;property id=&quot;20307&quot; value=&quot;376&quot;/&gt;&lt;/object&gt;&lt;object type=&quot;3&quot; unique_id=&quot;10045&quot;&gt;&lt;property id=&quot;20148&quot; value=&quot;5&quot;/&gt;&lt;property id=&quot;20300&quot; value=&quot;Slide 42 - &amp;quot;除去毒癮心魔的策略&amp;quot;&quot;/&gt;&lt;property id=&quot;20307&quot; value=&quot;375&quot;/&gt;&lt;/object&gt;&lt;object type=&quot;3&quot; unique_id=&quot;10046&quot;&gt;&lt;property id=&quot;20148&quot; value=&quot;5&quot;/&gt;&lt;property id=&quot;20300&quot; value=&quot;Slide 43 - &amp;quot;如果重新選擇，你的夢想是…&amp;quot;&quot;/&gt;&lt;property id=&quot;20307&quot; value=&quot;398&quot;/&gt;&lt;/object&gt;&lt;object type=&quot;3&quot; unique_id=&quot;10047&quot;&gt;&lt;property id=&quot;20148&quot; value=&quot;5&quot;/&gt;&lt;property id=&quot;20300&quot; value=&quot;Slide 44 - &amp;quot;追逐你的夢想&amp;quot;&quot;/&gt;&lt;property id=&quot;20307&quot; value=&quot;399&quot;/&gt;&lt;/object&gt;&lt;object type=&quot;3&quot; unique_id=&quot;10048&quot;&gt;&lt;property id=&quot;20148&quot; value=&quot;5&quot;/&gt;&lt;property id=&quot;20300&quot; value=&quot;Slide 45 - &amp;quot;拒絕毒品 你我一同努力！&amp;quot;&quot;/&gt;&lt;property id=&quot;20307&quot; value=&quot;350&quot;/&gt;&lt;/object&gt;&lt;object type=&quot;3&quot; unique_id=&quot;10049&quot;&gt;&lt;property id=&quot;20148&quot; value=&quot;5&quot;/&gt;&lt;property id=&quot;20300&quot; value=&quot;Slide 46 - &amp;quot;課程 (影片講解)&amp;quot;&quot;/&gt;&lt;property id=&quot;20307&quot; value=&quot;407&quot;/&gt;&lt;/object&gt;&lt;object type=&quot;3&quot; unique_id=&quot;10050&quot;&gt;&lt;property id=&quot;20148&quot; value=&quot;5&quot;/&gt;&lt;property id=&quot;20300&quot; value=&quot;Slide 47&quot;/&gt;&lt;property id=&quot;20307&quot; value=&quot;408&quot;/&gt;&lt;/object&gt;&lt;/object&gt;&lt;/object&gt;&lt;/database&gt;"/>
  <p:tag name="SECTOMILLISECCONVERTED" val="1"/>
  <p:tag name="ARTICULATE_REFERENCE_TYPE_3" val="1"/>
  <p:tag name="ARTICULATE_REFERENCE_3" val="C:\Users\user\Desktop\藥酒癮寫作內容\教案寫作\課程內容\成癮患者\要玩不要丸\Final\writer.pdf"/>
  <p:tag name="ARTICULATE_REFERENCE_TITLE_3" val="教案寫作者資歷"/>
  <p:tag name="ARTICULATE_REFERENCE_ID_3" val="7e50686f-2f77-428d-b0ec-bd2012bab819"/>
  <p:tag name="ARTICULATE_SLIDE_COUNT" val="45"/>
  <p:tag name="ARTICULATE_PROJECT_OPEN" val="1"/>
  <p:tag name="ARTICULATE_REFERENCE_TYPE_1" val="1"/>
  <p:tag name="ARTICULATE_REFERENCE_1" val="C:\Users\user\Desktop\藥酒癮寫作內容\教案寫作\課程內容\成癮患者\要玩不要丸\Final\courseintro.pdf"/>
  <p:tag name="ARTICULATE_REFERENCE_TITLE_1" val="課程簡介"/>
  <p:tag name="ARTICULATE_REFERENCE_ID_1" val="8dfa1c5a-6334-4aa4-aaa1-5f5ca49bb06c"/>
  <p:tag name="ARTICULATE_REFERENCE_TYPE_2" val="1"/>
  <p:tag name="ARTICULATE_REFERENCE_2" val="C:\Users\user\Desktop\藥酒癮寫作內容\教案寫作\課程內容\成癮患者\要玩不要丸\Final\writer.pdf"/>
  <p:tag name="ARTICULATE_REFERENCE_TITLE_2" val="教案寫作者資歷"/>
  <p:tag name="ARTICULATE_REFERENCE_ID_2" val="7e50686f-2f77-428d-b0ec-bd2012bab819"/>
  <p:tag name="ARTICULATE_REFERENCE_COUNT" val="2"/>
  <p:tag name="ARTICULATE_REFERENCE_DESCRIPTION" val="請點選下列參考文件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705920-c:\users\user\desktop\drug_062215\p1_05\final\p1_05_m_final_062215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4"/>
  <p:tag name="ORIGINAL_AUDIO_FILEPATH" val="C:\Users\user\Desktop\藥酒癮寫作內容\教案寫作\課程內容\成癮患者\要玩不要丸\Final\audio\9.wav"/>
  <p:tag name="ELAPSEDTIME" val="63.052"/>
  <p:tag name="TIMELINE" val="17.7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2"/>
  <p:tag name="ORIGINAL_AUDIO_FILEPATH" val="C:\Users\user\Desktop\藥酒癮寫作內容\教案寫作\課程內容\成癮患者\要玩不要丸\Final\audio\10.wav"/>
  <p:tag name="ELAPSEDTIME" val="60.932"/>
  <p:tag name="TIMELINE" val="7.70/10.40/12.2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6"/>
  <p:tag name="ORIGINAL_AUDIO_FILEPATH" val="C:\Users\user\Desktop\藥酒癮寫作內容\教案寫作\課程內容\成癮患者\要玩不要丸\Final\audio\11.wav"/>
  <p:tag name="ELAPSEDTIME" val="100.592"/>
  <p:tag name="TIMELINE" val="6.20/16.20/37.60/79.3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5"/>
  <p:tag name="ORIGINAL_AUDIO_FILEPATH" val="C:\Users\user\Desktop\藥酒癮寫作內容\教案寫作\課程內容\成癮患者\要玩不要丸\Final\audio\12.wav"/>
  <p:tag name="ELAPSEDTIME" val="205.802"/>
  <p:tag name="TIMELINE" val="24.90/43.70/56.20/92.30/116.20/168.50/198.9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7"/>
  <p:tag name="ORIGINAL_AUDIO_FILEPATH" val="C:\Users\user\Desktop\藥酒癮寫作內容\教案寫作\課程內容\成癮患者\要玩不要丸\Final\audio\13.wav"/>
  <p:tag name="ELAPSEDTIME" val="75.442"/>
  <p:tag name="TIMELINE" val="22.40/34.8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8"/>
  <p:tag name="ORIGINAL_AUDIO_FILEPATH" val="C:\Users\Tom Teh\Dropbox (Evantec)\drugproject\P1_05\Final\audio\14new.wav"/>
  <p:tag name="ELAPSEDTIME" val="23.162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9"/>
  <p:tag name="ORIGINAL_AUDIO_FILEPATH" val="C:\Users\user\Desktop\藥酒癮寫作內容\教案寫作\課程內容\成癮患者\要玩不要丸\Final\audio\15.wav"/>
  <p:tag name="ELAPSEDTIME" val="52.622"/>
  <p:tag name="TIMELINE" val="12.20/16.6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5"/>
  <p:tag name="ORIGINAL_AUDIO_FILEPATH" val="C:\Users\user\Desktop\藥酒癮寫作內容\教案寫作\課程內容\成癮患者\要玩不要丸\Final\audio\16.wav"/>
  <p:tag name="ELAPSEDTIME" val="40.542"/>
  <p:tag name="TIMELINE" val="14.00/16.5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0"/>
  <p:tag name="ORIGINAL_AUDIO_FILEPATH" val="C:\Users\user\Desktop\藥酒癮寫作內容\教案寫作\課程內容\成癮患者\要玩不要丸\Final\audio\17.wav"/>
  <p:tag name="ELAPSEDTIME" val="80.012"/>
  <p:tag name="TIMELINE" val="8.00/16.60/32.80/38.60/62.4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1"/>
  <p:tag name="ORIGINAL_AUDIO_FILEPATH" val="C:\Users\user\Desktop\藥酒癮寫作內容\教案寫作\課程內容\成癮患者\要玩不要丸\Final\audio\18.wav"/>
  <p:tag name="ELAPSEDTIME" val="67.862"/>
  <p:tag name="TIMELINE" val="4.20/38.40/52.7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1"/>
  <p:tag name="ORIGINAL_AUDIO_FILEPATH" val="C:\Users\user\Desktop\藥酒癮寫作內容\教案寫作\課程內容\成癮患者\要玩不要丸\Final\audio\1.wav"/>
  <p:tag name="ELAPSEDTIME" val="12.302"/>
  <p:tag name="ARTICULATE_TITLE_TAG" val="課程內容：要玩不要丸"/>
  <p:tag name="ARTICULATE_NAV_LEVEL" val="1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False"/>
  <p:tag name="ARTICULATE_PLAYER_CONTROL_NEXT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2"/>
  <p:tag name="ORIGINAL_AUDIO_FILEPATH" val="C:\Users\user\Desktop\藥酒癮寫作內容\教案寫作\課程內容\成癮患者\要玩不要丸\Final\audio\19.wav"/>
  <p:tag name="ELAPSEDTIME" val="103.362"/>
  <p:tag name="TIMELINE" val="6.40/17.10/39.10/57.40/74.40/93.80/98.2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3"/>
  <p:tag name="ORIGINAL_AUDIO_FILEPATH" val="C:\Users\user\Desktop\藥酒癮寫作內容\教案寫作\課程內容\成癮患者\要玩不要丸\Final\audio\20.wav"/>
  <p:tag name="ELAPSEDTIME" val="107.202"/>
  <p:tag name="TIMELINE" val="4.80/29.70/54.80/88.0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4"/>
  <p:tag name="ORIGINAL_AUDIO_FILEPATH" val="C:\Users\user\Desktop\藥酒癮寫作內容\教案寫作\課程內容\成癮患者\要玩不要丸\Final\audio\21.wav"/>
  <p:tag name="ELAPSEDTIME" val="75.472"/>
  <p:tag name="TIMELINE" val="8.00/33.10/40.80/50.7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6"/>
  <p:tag name="ORIGINAL_AUDIO_FILEPATH" val="C:\Users\user\Desktop\藥酒癮寫作內容\教案寫作\課程內容\成癮患者\要玩不要丸\Final\audio\22.wav"/>
  <p:tag name="ELAPSEDTIME" val="58.822"/>
  <p:tag name="TIMELINE" val="24.4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3"/>
  <p:tag name="ORIGINAL_AUDIO_FILEPATH" val="C:\Users\user\Desktop\藥酒癮寫作內容\教案寫作\課程內容\成癮患者\要玩不要丸\Final\audio\23.wav"/>
  <p:tag name="ELAPSEDTIME" val="198.342"/>
  <p:tag name="TIMELINE" val="16.1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4"/>
  <p:tag name="ORIGINAL_AUDIO_FILEPATH" val="C:\Users\user\Desktop\藥酒癮寫作內容\教案寫作\課程內容\成癮患者\要玩不要丸\Final\audio\24.wav"/>
  <p:tag name="ELAPSEDTIME" val="74.032"/>
  <p:tag name="TIMELINE" val="2.50/17.2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8"/>
  <p:tag name="ORIGINAL_AUDIO_FILEPATH" val="C:\Users\user\Desktop\藥酒癮寫作內容\教案寫作\課程內容\成癮患者\要玩不要丸\Final\audio\25.wav"/>
  <p:tag name="ELAPSEDTIME" val="166.252"/>
  <p:tag name="TIMELINE" val="11.30/12.50/13.60/15.00/16.00/17.2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5"/>
  <p:tag name="ORIGINAL_AUDIO_FILEPATH" val="C:\Users\user\Desktop\藥酒癮寫作內容\教案寫作\課程內容\成癮患者\要玩不要丸\Final\audio\26.wav"/>
  <p:tag name="ELAPSEDTIME" val="103.572"/>
  <p:tag name="TIMELINE" val="17.40/20.50/26.90/39.1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7"/>
  <p:tag name="ORIGINAL_AUDIO_FILEPATH" val="C:\Users\user\Desktop\藥酒癮寫作內容\教案寫作\課程內容\成癮患者\要玩不要丸\Final\audio\27.wav"/>
  <p:tag name="ELAPSEDTIME" val="37.712"/>
  <p:tag name="TIMELINE" val="17.3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7"/>
  <p:tag name="ORIGINAL_AUDIO_FILEPATH" val="C:\Users\user\Desktop\藥酒癮寫作內容\教案寫作\課程內容\成癮患者\要玩不要丸\Final\audio\28.wav"/>
  <p:tag name="ELAPSEDTIME" val="287.052"/>
  <p:tag name="TIMELINE" val="5.70/50.50/94.70/136.50/186.80/260.1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1"/>
  <p:tag name="ORIGINAL_AUDIO_FILEPATH" val="C:\Users\user\Desktop\藥酒癮寫作內容\教案寫作\課程內容\成癮患者\要玩不要丸\Final\audio\2.wav"/>
  <p:tag name="ELAPSEDTIME" val="40.042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8"/>
  <p:tag name="ORIGINAL_AUDIO_FILEPATH" val="C:\Users\user\Desktop\藥酒癮寫作內容\教案寫作\課程內容\成癮患者\要玩不要丸\Final\audio\29.wav"/>
  <p:tag name="ELAPSEDTIME" val="303.032"/>
  <p:tag name="TIMELINE" val="9.50/73.40/163.8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9"/>
  <p:tag name="ORIGINAL_AUDIO_FILEPATH" val="C:\Users\user\Desktop\藥酒癮寫作內容\教案寫作\課程內容\成癮患者\要玩不要丸\Final\audio\30.wav"/>
  <p:tag name="ELAPSEDTIME" val="13.962"/>
  <p:tag name="TIMELINE" val="7.2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0"/>
  <p:tag name="ORIGINAL_AUDIO_FILEPATH" val="C:\Users\user\Desktop\藥酒癮寫作內容\教案寫作\課程內容\成癮患者\要玩不要丸\Final\audio\31.wav"/>
  <p:tag name="ELAPSEDTIME" val="252.612"/>
  <p:tag name="TIMELINE" val="14.50/68.40/121.20/166.60/208.40/237.0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9"/>
  <p:tag name="ORIGINAL_AUDIO_FILEPATH" val="C:\Users\user\Desktop\藥酒癮寫作內容\教案寫作\課程內容\成癮患者\要玩不要丸\Final\audio\32.wav"/>
  <p:tag name="ELAPSEDTIME" val="55.622"/>
  <p:tag name="TIMELINE" val="9.70/11.20/14.9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0"/>
  <p:tag name="ORIGINAL_AUDIO_FILEPATH" val="C:\Users\user\Desktop\藥酒癮寫作內容\教案寫作\課程內容\成癮患者\要玩不要丸\Final\audio\33.wav"/>
  <p:tag name="ELAPSEDTIME" val="173.332"/>
  <p:tag name="TIMELINE" val="17.60/66.60/72.90/75.70/78.7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7"/>
  <p:tag name="ARTICULATE_TITLE_TAG" val="拒毒八招"/>
  <p:tag name="ORIGINAL_AUDIO_FILEPATH" val="C:\Users\user\Desktop\藥酒癮寫作內容\教案寫作\課程內容\成癮患者\要玩不要丸\Final\audio\34.wav"/>
  <p:tag name="ELAPSEDTIME" val="149.122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0"/>
  <p:tag name="ORIGINAL_AUDIO_FILEPATH" val="C:\Users\user\Desktop\藥酒癮寫作內容\教案寫作\課程內容\成癮患者\要玩不要丸\Final\audio\35.wav"/>
  <p:tag name="ELAPSEDTIME" val="182.632"/>
  <p:tag name="TIMELINE" val="3.0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1"/>
  <p:tag name="ORIGINAL_AUDIO_FILEPATH" val="C:\Users\user\Desktop\藥酒癮寫作內容\教案寫作\課程內容\成癮患者\要玩不要丸\Final\audio\36.wav"/>
  <p:tag name="ELAPSEDTIME" val="221.332"/>
  <p:tag name="TIMELINE" val="2.5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2"/>
  <p:tag name="ORIGINAL_AUDIO_FILEPATH" val="C:\Users\user\Desktop\藥酒癮寫作內容\教案寫作\課程內容\成癮患者\要玩不要丸\Final\audio\37.wav"/>
  <p:tag name="ELAPSEDTIME" val="269.832"/>
  <p:tag name="TIMELINE" val="2.1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3"/>
  <p:tag name="ORIGINAL_AUDIO_FILEPATH" val="C:\Users\user\Desktop\藥酒癮寫作內容\教案寫作\課程內容\成癮患者\要玩不要丸\Final\audio\38.wav"/>
  <p:tag name="ELAPSEDTIME" val="59.472"/>
  <p:tag name="TIMELINE" val="38.5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2"/>
  <p:tag name="ORIGINAL_AUDIO_FILEPATH" val="C:\Users\user\Desktop\藥酒癮寫作內容\教案寫作\課程內容\成癮患者\要玩不要丸\Final\audio\3.wav"/>
  <p:tag name="ELAPSEDTIME" val="26.462"/>
  <p:tag name="TIMELINE" val="2.20/15.6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4"/>
  <p:tag name="ORIGINAL_AUDIO_FILEPATH" val="C:\Users\user\Desktop\藥酒癮寫作內容\教案寫作\課程內容\成癮患者\要玩不要丸\Final\audio\39.wav"/>
  <p:tag name="ELAPSEDTIME" val="103.152"/>
  <p:tag name="TIMELINE" val="16.50/20.8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1"/>
  <p:tag name="ORIGINAL_AUDIO_FILEPATH" val="C:\Users\user\Desktop\藥酒癮寫作內容\教案寫作\課程內容\成癮患者\要玩不要丸\Final\audio\40.wav"/>
  <p:tag name="ELAPSEDTIME" val="86.902"/>
  <p:tag name="TIMELINE" val="32.80/35.2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6"/>
  <p:tag name="ORIGINAL_AUDIO_FILEPATH" val="C:\Users\user\Desktop\藥酒癮寫作內容\教案寫作\課程內容\成癮患者\要玩不要丸\Final\audio\41.wav"/>
  <p:tag name="ELAPSEDTIME" val="170.142"/>
  <p:tag name="TIMELINE" val="10.10/16.0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你"/>
  <p:tag name="CHILD_ITEM_TEXT3" val="就醫"/>
  <p:tag name="CHILD_ITEM_TEXT5" val="就學"/>
  <p:tag name="CHILD_ITEM_TEXT7" val="就業"/>
  <p:tag name="CHILD_ITEM_TEXT9" val="就養"/>
  <p:tag name="CHILD_ITEM_TEXT11" val="法律"/>
  <p:tag name="CHILD_ITEM_TEXT12" val="心靈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5"/>
  <p:tag name="ORIGINAL_AUDIO_FILEPATH" val="C:\Users\user\Desktop\藥酒癮寫作內容\教案寫作\課程內容\成癮患者\要玩不要丸\Final\audio\42.wav"/>
  <p:tag name="ELAPSEDTIME" val="65.832"/>
  <p:tag name="TIMELINE" val="2.40/28.2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8"/>
  <p:tag name="ORIGINAL_AUDIO_FILEPATH" val="C:\Users\user\Desktop\藥酒癮寫作內容\教案寫作\課程內容\成癮患者\要玩不要丸\Final\audio\43.wav"/>
  <p:tag name="ELAPSEDTIME" val="68.832"/>
  <p:tag name="TIMELINE" val="15.60/24.00/26.40/28.5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9"/>
  <p:tag name="ORIGINAL_AUDIO_FILEPATH" val="C:\Users\user\Desktop\藥酒癮寫作內容\教案寫作\課程內容\成癮患者\要玩不要丸\Final\audio\44.wav"/>
  <p:tag name="ELAPSEDTIME" val="186.482"/>
  <p:tag name="TIMELINE" val="9.60/11.30/13.30/15.00/16.9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0"/>
  <p:tag name="ORIGINAL_AUDIO_FILEPATH" val="C:\Users\user\Desktop\藥酒癮寫作內容\教案寫作\課程內容\成癮患者\要玩不要丸\Final\audio\45.wav"/>
  <p:tag name="ELAPSEDTIME" val="28.482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False"/>
  <p:tag name="ARTICULATE_USED_LAYOU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3"/>
  <p:tag name="ORIGINAL_AUDIO_FILEPATH" val="C:\Users\user\Desktop\藥酒癮寫作內容\教案寫作\課程內容\成癮患者\要玩不要丸\Final\audio\4.wav"/>
  <p:tag name="ELAPSEDTIME" val="62.032"/>
  <p:tag name="TIMELINE" val="9.90/13.70/19.10/26.10/36.10/38.60/44.30/48.4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4"/>
  <p:tag name="ORIGINAL_AUDIO_FILEPATH" val="C:\Users\user\Desktop\藥酒癮寫作內容\教案寫作\課程內容\成癮患者\要玩不要丸\Final\audio\5.wav"/>
  <p:tag name="ELAPSEDTIME" val="63.362"/>
  <p:tag name="TIMELINE" val="7.00/15.40/26.50/57.1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1"/>
  <p:tag name="ORIGINAL_AUDIO_FILEPATH" val="C:\Users\user\Desktop\藥酒癮寫作內容\教案寫作\課程內容\成癮患者\要玩不要丸\Final\audio\6.wav"/>
  <p:tag name="ELAPSEDTIME" val="75.512"/>
  <p:tag name="TIMELINE" val="7.80/10.30/11.00/13.20/17.40/19.7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5"/>
  <p:tag name="ORIGINAL_AUDIO_FILEPATH" val="C:\Users\user\Desktop\藥酒癮寫作內容\教案寫作\課程內容\成癮患者\要玩不要丸\Final\audio\7.wav"/>
  <p:tag name="ELAPSEDTIME" val="92.292"/>
  <p:tag name="TIMELINE" val="6.30/7.80/9.20/11.20/13.5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3"/>
  <p:tag name="ORIGINAL_AUDIO_FILEPATH" val="C:\Users\user\Desktop\藥酒癮寫作內容\教案寫作\課程內容\成癮患者\要玩不要丸\Final\audio\8.wav"/>
  <p:tag name="ELAPSEDTIME" val="134.102"/>
  <p:tag name="TIMELINE" val="3.20"/>
  <p:tag name="ARTICULATE_NAV_LEVEL" val="2"/>
  <p:tag name="ARTICULATE_SLIDE_PRESENTER_GUID" val="00a21de2-14ff-439a-b86b-db14264aa0f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3592</TotalTime>
  <Words>4769</Words>
  <Application>Microsoft Office PowerPoint</Application>
  <PresentationFormat>如螢幕大小 (4:3)</PresentationFormat>
  <Paragraphs>462</Paragraphs>
  <Slides>45</Slides>
  <Notes>45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6" baseType="lpstr">
      <vt:lpstr>Office 佈景主題</vt:lpstr>
      <vt:lpstr>PowerPoint 簡報</vt:lpstr>
      <vt:lpstr>課程介紹與目標</vt:lpstr>
      <vt:lpstr>你生命中最重要的人是誰？</vt:lpstr>
      <vt:lpstr>生命中，影響你最多的人？</vt:lpstr>
      <vt:lpstr>生命中的重要他人有何影響？</vt:lpstr>
      <vt:lpstr>毒？藥？娛樂性用藥？成癮物質？</vt:lpstr>
      <vt:lpstr>在你心中，這些東西是</vt:lpstr>
      <vt:lpstr>毒品像是地溝油嗎？</vt:lpstr>
      <vt:lpstr>人，為什麼吸毒？</vt:lpstr>
      <vt:lpstr>空虛寂寞？好奇？解悶紓壓？</vt:lpstr>
      <vt:lpstr>使用成癮物質的原因</vt:lpstr>
      <vt:lpstr>讓我再次接觸毒品的情境？</vt:lpstr>
      <vt:lpstr>你覺得生活壓力大嗎？</vt:lpstr>
      <vt:lpstr>今天你糖果了嗎？</vt:lpstr>
      <vt:lpstr>玩「糖果」欲罷不能？ 小心網路成癮症</vt:lpstr>
      <vt:lpstr>壓力長期無法釋放</vt:lpstr>
      <vt:lpstr>憂鬱的情緒</vt:lpstr>
      <vt:lpstr>憂鬱的行為</vt:lpstr>
      <vt:lpstr>憂鬱的思考</vt:lpstr>
      <vt:lpstr>憂鬱的生理</vt:lpstr>
      <vt:lpstr>『憂鬱症狀』與『重鬱症』  </vt:lpstr>
      <vt:lpstr>不能說的祕密</vt:lpstr>
      <vt:lpstr>你可以這樣檢測自己</vt:lpstr>
      <vt:lpstr>WHO-5 幸福指標結果</vt:lpstr>
      <vt:lpstr>讓你再次感到快樂幸福的方式</vt:lpstr>
      <vt:lpstr>壓力紓解</vt:lpstr>
      <vt:lpstr>戒不掉的原因</vt:lpstr>
      <vt:lpstr>戒不掉</vt:lpstr>
      <vt:lpstr>戒不掉的原因</vt:lpstr>
      <vt:lpstr>戒除毒品會如何 ？</vt:lpstr>
      <vt:lpstr>如果我戒除毒品</vt:lpstr>
      <vt:lpstr>你準備改變命運了嗎？</vt:lpstr>
      <vt:lpstr>戒毒要多久才會成功？</vt:lpstr>
      <vt:lpstr>PowerPoint 簡報</vt:lpstr>
      <vt:lpstr>情境一</vt:lpstr>
      <vt:lpstr>情境二</vt:lpstr>
      <vt:lpstr>情境三</vt:lpstr>
      <vt:lpstr>一個人拒絕毒品？</vt:lpstr>
      <vt:lpstr>戒毒難在哪裡？</vt:lpstr>
      <vt:lpstr>公開表明拒絕毒品的決心</vt:lpstr>
      <vt:lpstr>戒毒你可能需要</vt:lpstr>
      <vt:lpstr>除去毒癮心魔的策略</vt:lpstr>
      <vt:lpstr>如果重新選擇，你的夢想是…</vt:lpstr>
      <vt:lpstr>追逐你的夢想</vt:lpstr>
      <vt:lpstr>拒絕毒品 你我一同努力！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103年第一次性病防治志工培訓</dc:title>
  <dc:creator>User</dc:creator>
  <cp:lastModifiedBy>user</cp:lastModifiedBy>
  <cp:revision>711</cp:revision>
  <dcterms:created xsi:type="dcterms:W3CDTF">2014-03-08T15:25:33Z</dcterms:created>
  <dcterms:modified xsi:type="dcterms:W3CDTF">2015-07-31T04:03:05Z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__ (1)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6E3B8426-41AC-41D3-3F3F-793F3F263F3F</vt:lpwstr>
  </property>
  <property fmtid="{D5CDD505-2E9C-101B-9397-08002B2CF9AE}" pid="6" name="ArticulateProjectFull">
    <vt:lpwstr>C:\Users\user\Desktop\drug_062215\P1_05\Final\P1_05_m_final_062215.ppta</vt:lpwstr>
  </property>
</Properties>
</file>